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6" r:id="rId4"/>
    <p:sldId id="273" r:id="rId5"/>
    <p:sldId id="258" r:id="rId6"/>
    <p:sldId id="259" r:id="rId7"/>
    <p:sldId id="271" r:id="rId8"/>
    <p:sldId id="270" r:id="rId9"/>
    <p:sldId id="269" r:id="rId10"/>
    <p:sldId id="268" r:id="rId11"/>
    <p:sldId id="267" r:id="rId12"/>
    <p:sldId id="266" r:id="rId13"/>
    <p:sldId id="265" r:id="rId14"/>
    <p:sldId id="264" r:id="rId15"/>
    <p:sldId id="263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2" descr="C:\Users\Admin\Desktop\светляч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48680"/>
            <a:ext cx="1800000" cy="1800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79712" y="1340768"/>
            <a:ext cx="1584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1763688" y="1412776"/>
            <a:ext cx="2088232" cy="864096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Викторина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10583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i="1" spc="50" dirty="0" smtClean="0">
              <a:ln w="11430"/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2771800" y="2060848"/>
            <a:ext cx="5544616" cy="2304256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a typeface="Times New Roman" pitchFamily="18" charset="0"/>
                <a:cs typeface="Arial" pitchFamily="34" charset="0"/>
              </a:rPr>
              <a:t>«Знаешь ли ты правила пожарной безопасности?»</a:t>
            </a: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4932040" y="4149080"/>
            <a:ext cx="3240360" cy="1080120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spc="50" dirty="0" smtClean="0">
                <a:ln w="11430"/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подготовительной группе</a:t>
            </a:r>
            <a:endParaRPr lang="ru-RU" sz="1400" b="1" i="1" spc="50" dirty="0" smtClean="0">
              <a:ln w="11430"/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5301208"/>
            <a:ext cx="4752528" cy="369332"/>
          </a:xfrm>
          <a:prstGeom prst="rect">
            <a:avLst/>
          </a:prstGeom>
          <a:ln>
            <a:solidFill>
              <a:srgbClr val="FF0000"/>
            </a:solidFill>
          </a:ln>
          <a:scene3d>
            <a:camera prst="perspectiveBelow"/>
            <a:lightRig rig="threePt" dir="t"/>
          </a:scene3d>
        </p:spPr>
        <p:txBody>
          <a:bodyPr wrap="square">
            <a:spAutoFit/>
          </a:bodyPr>
          <a:lstStyle/>
          <a:p>
            <a:pPr algn="r"/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 Кокшарова </a:t>
            </a:r>
            <a:r>
              <a:rPr lang="ru-RU" i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Марина Юрьевна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611560" y="692696"/>
            <a:ext cx="3240360" cy="1296144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Чем опасен пожар?</a:t>
            </a:r>
          </a:p>
        </p:txBody>
      </p:sp>
      <p:sp>
        <p:nvSpPr>
          <p:cNvPr id="6" name="Овальная выноска 5"/>
          <p:cNvSpPr/>
          <p:nvPr/>
        </p:nvSpPr>
        <p:spPr>
          <a:xfrm>
            <a:off x="5148064" y="692696"/>
            <a:ext cx="3384376" cy="1224136"/>
          </a:xfrm>
          <a:prstGeom prst="wedgeEllipse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Чем опасен пожар? (могут погибнуть люди, испортятся вещи, квартира, дом)</a:t>
            </a:r>
            <a:endParaRPr lang="ru-RU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4644008" y="1988840"/>
            <a:ext cx="3816424" cy="1296144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2. Чем опасен дым от пожара? (можно заблудиться и не найти выход, трудно дышать)</a:t>
            </a:r>
            <a:endParaRPr lang="ru-RU" dirty="0"/>
          </a:p>
        </p:txBody>
      </p:sp>
      <p:sp>
        <p:nvSpPr>
          <p:cNvPr id="12" name="Овальная выноска 11"/>
          <p:cNvSpPr/>
          <p:nvPr/>
        </p:nvSpPr>
        <p:spPr>
          <a:xfrm>
            <a:off x="4572000" y="3429000"/>
            <a:ext cx="3744416" cy="1254224"/>
          </a:xfrm>
          <a:prstGeom prst="wedgeEllipse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3. Чем можно потушить небольшой пожар? (огнетушителем, водой, песком, одеялом)</a:t>
            </a:r>
            <a:endParaRPr lang="ru-RU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3491880" y="4869160"/>
            <a:ext cx="5040560" cy="1368152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4. Что вы должны сказать по телефону, когда звоните по номеру 01? (назвать адрес, фамилию, имя, отчество, что горит)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Блок-схема: перфолента 5"/>
          <p:cNvSpPr/>
          <p:nvPr/>
        </p:nvSpPr>
        <p:spPr>
          <a:xfrm>
            <a:off x="2051720" y="1700808"/>
            <a:ext cx="6480720" cy="1368152"/>
          </a:xfrm>
          <a:prstGeom prst="flowChartPunchedTap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Ребята, я предлагаю вам посетить один из выставочных залов картинной галереи и рассмотреть иллюстрации на тему: «Не играй с огнем». Как вы думаете, почему она так называется?</a:t>
            </a:r>
            <a:endParaRPr lang="ru-RU" dirty="0"/>
          </a:p>
        </p:txBody>
      </p:sp>
      <p:pic>
        <p:nvPicPr>
          <p:cNvPr id="4098" name="Picture 2" descr="C:\Users\Admin\Desktop\с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84984"/>
            <a:ext cx="3600400" cy="2798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692697"/>
            <a:ext cx="32403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Внимательно рассмотрите картинки и скажите, почему возникают опасные ситуации, как надо действовать в таких случаях</a:t>
            </a:r>
            <a:endParaRPr lang="ru-RU" dirty="0"/>
          </a:p>
        </p:txBody>
      </p:sp>
      <p:pic>
        <p:nvPicPr>
          <p:cNvPr id="6147" name="Picture 3" descr="C:\Users\Admin\Desktop\ут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224" y="2132856"/>
            <a:ext cx="3168352" cy="2376264"/>
          </a:xfrm>
          <a:prstGeom prst="rect">
            <a:avLst/>
          </a:prstGeom>
          <a:noFill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0630" y="3789040"/>
            <a:ext cx="302779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C:\Users\Admin\Desktop\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3574" y="620688"/>
            <a:ext cx="316835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76672"/>
            <a:ext cx="417646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Блок-схема: перфолента 6"/>
          <p:cNvSpPr/>
          <p:nvPr/>
        </p:nvSpPr>
        <p:spPr>
          <a:xfrm>
            <a:off x="611560" y="692696"/>
            <a:ext cx="3240360" cy="1296144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Дополни словечко…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7170" name="Picture 2" descr="C:\Users\Admin\Desktop\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44824"/>
            <a:ext cx="5759964" cy="3239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8194" name="Picture 2" descr="C:\Users\Admin\Desktop\памятка родителя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997857"/>
            <a:ext cx="5256584" cy="3663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Пятно 2 5"/>
          <p:cNvSpPr/>
          <p:nvPr/>
        </p:nvSpPr>
        <p:spPr>
          <a:xfrm>
            <a:off x="2699792" y="1196752"/>
            <a:ext cx="5832648" cy="4752528"/>
          </a:xfrm>
          <a:prstGeom prst="irregularSeal2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2852935"/>
            <a:ext cx="360040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внимание!!!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91880" y="1988840"/>
            <a:ext cx="49685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Программное содержание: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ru-RU" dirty="0" smtClean="0"/>
              <a:t>уточнять знания детей о работе пожарных, о причинах пожара, об элементарных правилах поведения во время пожара</a:t>
            </a:r>
          </a:p>
          <a:p>
            <a:pPr>
              <a:buFontTx/>
              <a:buChar char="-"/>
            </a:pPr>
            <a:endParaRPr lang="ru-RU" dirty="0" smtClean="0"/>
          </a:p>
          <a:p>
            <a:r>
              <a:rPr lang="ru-RU" dirty="0" smtClean="0"/>
              <a:t>- расширять знания детей об источниках опасности в быту</a:t>
            </a:r>
          </a:p>
          <a:p>
            <a:r>
              <a:rPr lang="ru-RU" dirty="0" smtClean="0"/>
              <a:t>(электроприборы, газ. приборы, утюг, спички)</a:t>
            </a:r>
          </a:p>
          <a:p>
            <a:endParaRPr lang="ru-RU" dirty="0" smtClean="0"/>
          </a:p>
          <a:p>
            <a:r>
              <a:rPr lang="ru-RU" dirty="0" smtClean="0"/>
              <a:t>- формировать умения обращаться за помощью к взрослым</a:t>
            </a:r>
          </a:p>
          <a:p>
            <a:r>
              <a:rPr lang="ru-RU" dirty="0" smtClean="0"/>
              <a:t>- воспитывать у детей потребность в заботе о своей безопасности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39952" y="2167696"/>
            <a:ext cx="38164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Словарная работа: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ru-RU" dirty="0" smtClean="0"/>
              <a:t>пожарный, брезентовый костюм, рукавицы, комбинезон, электроприбор</a:t>
            </a:r>
          </a:p>
          <a:p>
            <a:r>
              <a:rPr lang="ru-RU" b="1" i="1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39952" y="2167696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1268760"/>
            <a:ext cx="626469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АКТУАЛЬНОСТЬ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sz="1400" dirty="0" smtClean="0"/>
          </a:p>
          <a:p>
            <a:r>
              <a:rPr lang="ru-RU" sz="1400" dirty="0" smtClean="0"/>
              <a:t>Все наверняка не раз слышали русскую пословицу: «Искру туши до пожара, беду отводи до удара». За ней угадывается опыт многих поколений наших предков. </a:t>
            </a:r>
          </a:p>
          <a:p>
            <a:r>
              <a:rPr lang="ru-RU" sz="1400" dirty="0" smtClean="0"/>
              <a:t>Разговор о шалости, о неосторожном обращении детей с огнем не нов. Кое – кто может сказать: «А стоит ли возвращаться к этой теме? Нужно ли повторять, что спички в руках ребенка – опасная, порой смертельная игрушка? Не стоит, тема уже избита». Но данные статистики «кричат» обратное. </a:t>
            </a:r>
          </a:p>
          <a:p>
            <a:endParaRPr lang="ru-RU" sz="1400" dirty="0" smtClean="0"/>
          </a:p>
          <a:p>
            <a:r>
              <a:rPr lang="ru-RU" sz="1400" dirty="0" smtClean="0"/>
              <a:t>Количество пожаров от детской шалости с огнем не уменьшается. На пожарах гибнут дети, уничтожаются материальные ценности. Причиной жертв среди детей становится отсутствие у малышей навыков осторожного обращения с огнем, недостаточный контроль за их поведением, а в ряде случаев – неумение взрослых правильно организовать досуг детей. </a:t>
            </a:r>
          </a:p>
          <a:p>
            <a:endParaRPr lang="ru-RU" sz="1400" dirty="0" smtClean="0"/>
          </a:p>
          <a:p>
            <a:r>
              <a:rPr lang="ru-RU" sz="1400" dirty="0" smtClean="0"/>
              <a:t>Установлено, что дети очень часто проявляют интерес к огню именно тогда, когда не находят какого- либо занятия, когда взрослые не интересуются их играми или отсутствуют дома.</a:t>
            </a:r>
          </a:p>
          <a:p>
            <a:pPr algn="ctr"/>
            <a:r>
              <a:rPr lang="ru-RU" sz="1400" dirty="0" smtClean="0"/>
              <a:t> Поэтому следует снова и снова возвращаться к этой теме.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75856" y="2060848"/>
            <a:ext cx="35821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 </a:t>
            </a:r>
            <a:r>
              <a:rPr lang="ru-RU" sz="2400" dirty="0" smtClean="0"/>
              <a:t>Ребята, я предлагаю вам принять участие в игре – викторине, посвященной пожарной безопасности. Мы узнаем, кто из вас готов стать юным пожарным.</a:t>
            </a:r>
          </a:p>
          <a:p>
            <a:r>
              <a:rPr lang="ru-RU" sz="2400" dirty="0" smtClean="0"/>
              <a:t>Готовы?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Блок-схема: перфолента 5"/>
          <p:cNvSpPr/>
          <p:nvPr/>
        </p:nvSpPr>
        <p:spPr>
          <a:xfrm>
            <a:off x="6372200" y="692696"/>
            <a:ext cx="2016224" cy="936104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Загадки</a:t>
            </a:r>
            <a:endParaRPr lang="ru-RU" sz="4000" i="1" dirty="0" smtClean="0">
              <a:solidFill>
                <a:srgbClr val="FF0000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2843808" y="1772816"/>
            <a:ext cx="3672408" cy="2714600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Жар-птица летает,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золотые крылья роняет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(огонь).</a:t>
            </a:r>
          </a:p>
        </p:txBody>
      </p:sp>
      <p:sp>
        <p:nvSpPr>
          <p:cNvPr id="8" name="Пятно 1 7"/>
          <p:cNvSpPr/>
          <p:nvPr/>
        </p:nvSpPr>
        <p:spPr>
          <a:xfrm>
            <a:off x="1187624" y="548680"/>
            <a:ext cx="2808312" cy="2664296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Он дает тепло и свет,</a:t>
            </a:r>
          </a:p>
          <a:p>
            <a:r>
              <a:rPr lang="ru-RU" dirty="0" smtClean="0"/>
              <a:t>с ним шутить не надо, нет!</a:t>
            </a:r>
          </a:p>
          <a:p>
            <a:r>
              <a:rPr lang="ru-RU" dirty="0" smtClean="0"/>
              <a:t>(огонь).</a:t>
            </a:r>
          </a:p>
        </p:txBody>
      </p:sp>
      <p:sp>
        <p:nvSpPr>
          <p:cNvPr id="9" name="Пятно 1 8"/>
          <p:cNvSpPr/>
          <p:nvPr/>
        </p:nvSpPr>
        <p:spPr>
          <a:xfrm>
            <a:off x="5580112" y="2060848"/>
            <a:ext cx="3024336" cy="4032448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Если дым валит клубами,</a:t>
            </a:r>
          </a:p>
          <a:p>
            <a:pPr algn="ctr"/>
            <a:r>
              <a:rPr lang="ru-RU" dirty="0" smtClean="0"/>
              <a:t>пламя бьется языками,</a:t>
            </a:r>
          </a:p>
          <a:p>
            <a:pPr algn="ctr"/>
            <a:r>
              <a:rPr lang="ru-RU" dirty="0" smtClean="0"/>
              <a:t>И огонь везде, и жар.</a:t>
            </a:r>
          </a:p>
          <a:p>
            <a:pPr algn="ctr"/>
            <a:r>
              <a:rPr lang="ru-RU" dirty="0" smtClean="0"/>
              <a:t>Это бедствие …</a:t>
            </a:r>
          </a:p>
          <a:p>
            <a:pPr algn="ctr"/>
            <a:r>
              <a:rPr lang="ru-RU" dirty="0" smtClean="0"/>
              <a:t>(пожар).</a:t>
            </a:r>
            <a:endParaRPr lang="ru-RU" dirty="0"/>
          </a:p>
        </p:txBody>
      </p:sp>
      <p:sp>
        <p:nvSpPr>
          <p:cNvPr id="10" name="Пятно 1 9"/>
          <p:cNvSpPr/>
          <p:nvPr/>
        </p:nvSpPr>
        <p:spPr>
          <a:xfrm>
            <a:off x="3275856" y="3861048"/>
            <a:ext cx="3240360" cy="2664296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Он красив и ярко красен,</a:t>
            </a:r>
          </a:p>
          <a:p>
            <a:pPr algn="ctr"/>
            <a:r>
              <a:rPr lang="ru-RU" dirty="0" smtClean="0"/>
              <a:t>но он жгуч, горяч, опасен!</a:t>
            </a:r>
          </a:p>
          <a:p>
            <a:pPr algn="ctr"/>
            <a:r>
              <a:rPr lang="ru-RU" dirty="0" smtClean="0"/>
              <a:t>(огонь).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683568" y="548680"/>
            <a:ext cx="3168352" cy="1656184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«Вопросы - ответы»</a:t>
            </a:r>
            <a:endParaRPr lang="ru-RU" sz="4000" i="1" dirty="0" smtClean="0">
              <a:solidFill>
                <a:srgbClr val="FF000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563888" y="1988840"/>
            <a:ext cx="4824536" cy="1008112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2. По какому номеру телефона вызывается пожарная служба? (01).</a:t>
            </a:r>
            <a:endParaRPr lang="ru-RU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652120" y="908720"/>
            <a:ext cx="2736304" cy="864096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Как называется профессия, когда тушат пожар? (пожарный).</a:t>
            </a:r>
            <a:endParaRPr lang="ru-RU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483768" y="3212976"/>
            <a:ext cx="5976664" cy="1656184"/>
          </a:xfrm>
          <a:prstGeom prst="flowChartAlternateProcess">
            <a:avLst/>
          </a:prstGeom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3. Что надевают пожарные, когда их вызывают на пожар? (брезентовый костюм - не горит, не промокает; каска - защищает голову от удара, рукавицы – защищают руки от ожогов; сапоги – защищают ноги от ожогов, аппарат для дыхания – защищает гортань от дыма).</a:t>
            </a:r>
            <a:endParaRPr lang="ru-RU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3419872" y="5085184"/>
            <a:ext cx="5040560" cy="104469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4. Почему пожарная машина красного цвета? (чтобы из далека было видно, что едет пожарная машина и ей надо уступить дорогу)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611560" y="692696"/>
            <a:ext cx="3240360" cy="1296144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«Подбери иллюстрацию»</a:t>
            </a:r>
            <a:endParaRPr lang="ru-RU" sz="3200" i="1" dirty="0" smtClean="0">
              <a:solidFill>
                <a:srgbClr val="FF0000"/>
              </a:solidFill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5292080" y="548680"/>
            <a:ext cx="1778496" cy="792088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«Пожар»С.Я.Маршак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4499992" y="1628800"/>
            <a:ext cx="2304256" cy="864096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«Кошкин дом»,С.Я.Маршак</a:t>
            </a:r>
          </a:p>
        </p:txBody>
      </p:sp>
      <p:sp>
        <p:nvSpPr>
          <p:cNvPr id="9" name="Овальная выноска 8"/>
          <p:cNvSpPr/>
          <p:nvPr/>
        </p:nvSpPr>
        <p:spPr>
          <a:xfrm>
            <a:off x="6588224" y="944144"/>
            <a:ext cx="1944216" cy="1044696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«Путаница» К.И. Чуковский</a:t>
            </a:r>
          </a:p>
        </p:txBody>
      </p:sp>
      <p:sp>
        <p:nvSpPr>
          <p:cNvPr id="10" name="Овальная выноска 9"/>
          <p:cNvSpPr/>
          <p:nvPr/>
        </p:nvSpPr>
        <p:spPr>
          <a:xfrm>
            <a:off x="6372200" y="2204864"/>
            <a:ext cx="2088232" cy="1044696"/>
          </a:xfrm>
          <a:prstGeom prst="wedgeEllipse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«Пожарные собаки» Л.Н. Толстой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132856"/>
            <a:ext cx="2411313" cy="159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C:\Users\Admin\Desktop\кош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3988" y="3140968"/>
            <a:ext cx="2556284" cy="1704189"/>
          </a:xfrm>
          <a:prstGeom prst="rect">
            <a:avLst/>
          </a:prstGeom>
          <a:noFill/>
        </p:spPr>
      </p:pic>
      <p:pic>
        <p:nvPicPr>
          <p:cNvPr id="2053" name="Picture 5" descr="C:\Users\Admin\Desktop\пута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797152"/>
            <a:ext cx="2816313" cy="1584176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4077072"/>
            <a:ext cx="2348019" cy="2059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Блок-схема: перфолента 5"/>
          <p:cNvSpPr/>
          <p:nvPr/>
        </p:nvSpPr>
        <p:spPr>
          <a:xfrm>
            <a:off x="611560" y="692696"/>
            <a:ext cx="3240360" cy="1296144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Игра – эстафета </a:t>
            </a:r>
            <a:endParaRPr lang="ru-RU" sz="3200" i="1" dirty="0" smtClean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3131840" y="1700808"/>
            <a:ext cx="4968552" cy="1944216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«Кто быстрее наполнит емкость водой?»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Admin\Desktop\в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01008"/>
            <a:ext cx="3024336" cy="2688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602</Words>
  <Application>Microsoft Office PowerPoint</Application>
  <PresentationFormat>Экран (4:3)</PresentationFormat>
  <Paragraphs>65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15</cp:revision>
  <dcterms:created xsi:type="dcterms:W3CDTF">2020-05-13T08:16:17Z</dcterms:created>
  <dcterms:modified xsi:type="dcterms:W3CDTF">2021-12-06T03:20:28Z</dcterms:modified>
</cp:coreProperties>
</file>