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80" r:id="rId4"/>
    <p:sldId id="284" r:id="rId5"/>
    <p:sldId id="281" r:id="rId6"/>
    <p:sldId id="285" r:id="rId7"/>
    <p:sldId id="273" r:id="rId8"/>
    <p:sldId id="282" r:id="rId9"/>
    <p:sldId id="283" r:id="rId10"/>
    <p:sldId id="259" r:id="rId11"/>
    <p:sldId id="261" r:id="rId12"/>
    <p:sldId id="263" r:id="rId13"/>
    <p:sldId id="265" r:id="rId14"/>
    <p:sldId id="270" r:id="rId15"/>
    <p:sldId id="28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120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0A563-097B-4DBA-946E-A719D110E4D5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86C19-130F-4972-A7EF-250F755138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1814B-B507-44F3-94E7-0DB6A74D5377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C0B16-3E5D-4379-A7B1-3C6DD5F8E1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01BA0-1FA3-4B3D-A827-7AB423FDD6E6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CF771-07F8-4DD3-8BCF-71C9CCF689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EAC63-98EE-4B15-8222-F46FAF94DBF6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C193C-AD2D-41D0-A3EC-CD063C5E34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137F-B8A4-48FA-8DC4-D16FC88BC651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8851B-E1CA-409B-A553-558A2B828D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5F853-F338-48FF-BD37-4F33A9331B72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5F1B3-7DCA-42C1-821E-886524093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80C72-CD29-4197-BC98-A13C39030B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E795-C7D8-4FA9-915C-D4A98415D181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8D0AB-C22F-4D71-BA1F-EF834C14EFC1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B034F-8B86-4DE2-BCF6-50394C9356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50C42-5FEB-40EF-8DBB-CE00B0B84461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6F372-0E66-4236-8639-EA8F4EC453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B7410-D292-4FFF-A83F-A43CEBC0FC32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6C950-D170-45C3-A044-D424B2A332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807CB-E137-40AA-9A5D-D6AA691D8BF7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F0F9A-A5F8-40F8-BAC6-ECDBCA16C8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F9E31A-22CC-4D2E-9450-79BE354356AD}" type="datetimeFigureOut">
              <a:rPr lang="ru-RU"/>
              <a:pPr>
                <a:defRPr/>
              </a:pPr>
              <a:t>09.02.2022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62ECE8-35C0-499A-AC6F-B6A2CDC146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ransition>
    <p:wedge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Verdana" pitchFamily="34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51447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201202"/>
                </a:solidFill>
              </a:rPr>
              <a:t>Выполнила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201202"/>
                </a:solidFill>
              </a:rPr>
              <a:t>Кокшарова М.Ю</a:t>
            </a:r>
            <a:endParaRPr lang="ru-RU" b="1" dirty="0" smtClean="0">
              <a:solidFill>
                <a:srgbClr val="201202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smtClean="0">
                <a:solidFill>
                  <a:srgbClr val="201202"/>
                </a:solidFill>
                <a:latin typeface="Arial" pitchFamily="34" charset="0"/>
                <a:cs typeface="Arial" pitchFamily="34" charset="0"/>
              </a:rPr>
              <a:t>Народные промыслы России</a:t>
            </a:r>
            <a:endParaRPr lang="ru-RU" sz="4000" b="1">
              <a:solidFill>
                <a:srgbClr val="20120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111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63" y="285750"/>
            <a:ext cx="2463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37d915a340e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214313"/>
            <a:ext cx="1857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solidFill>
                  <a:srgbClr val="201202"/>
                </a:solidFill>
              </a:rPr>
              <a:t>Гжель - старинное село на берегу реки Гжелки, расположенное в Московской области.</a:t>
            </a:r>
          </a:p>
          <a:p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201202"/>
                </a:solidFill>
              </a:rPr>
              <a:t>Гжель</a:t>
            </a:r>
            <a:endParaRPr lang="ru-RU" b="1">
              <a:solidFill>
                <a:srgbClr val="201202"/>
              </a:solidFill>
            </a:endParaRPr>
          </a:p>
        </p:txBody>
      </p:sp>
      <p:pic>
        <p:nvPicPr>
          <p:cNvPr id="8" name="Рисунок 7" descr="50534251_2501200534922_G079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786063"/>
            <a:ext cx="27590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gzhel_posuda_180465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643188"/>
            <a:ext cx="30337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petuh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63" y="2714625"/>
            <a:ext cx="215106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50535038_11082009133730_G229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63" y="4500563"/>
            <a:ext cx="2212975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201202"/>
                </a:solidFill>
              </a:rPr>
              <a:t>Хохломская роспись</a:t>
            </a:r>
            <a:endParaRPr lang="ru-RU" b="1">
              <a:solidFill>
                <a:srgbClr val="20120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r>
              <a:rPr lang="ru-RU" sz="2800" smtClean="0">
                <a:solidFill>
                  <a:srgbClr val="201202"/>
                </a:solidFill>
              </a:rPr>
              <a:t>Хохломская роспись </a:t>
            </a:r>
            <a:r>
              <a:rPr lang="ru-RU" smtClean="0">
                <a:solidFill>
                  <a:srgbClr val="201202"/>
                </a:solidFill>
              </a:rPr>
              <a:t>возникла в Нижегородской области. Выполненную черным и красным (а также, изредка, зелёным, жёлтым) цветом по золотистому фону.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00562" y="1857364"/>
            <a:ext cx="4059238" cy="2930262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201202"/>
                </a:solidFill>
              </a:rPr>
              <a:t>Ложкарный промысел.</a:t>
            </a:r>
            <a:endParaRPr lang="ru-RU" b="1">
              <a:solidFill>
                <a:srgbClr val="20120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r>
              <a:rPr lang="ru-RU" smtClean="0">
                <a:solidFill>
                  <a:srgbClr val="201202"/>
                </a:solidFill>
              </a:rPr>
              <a:t>Этим промыслом занимались крестьяне, жили они на малоплодородных землях (Архангельской, Новгородской, Владимирской).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86563" y="3571875"/>
            <a:ext cx="1638300" cy="2795588"/>
          </a:xfr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1357313"/>
            <a:ext cx="17716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201202"/>
                </a:solidFill>
              </a:rPr>
              <a:t>Роспись по металлу.</a:t>
            </a:r>
            <a:endParaRPr lang="ru-RU" b="1">
              <a:solidFill>
                <a:srgbClr val="20120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201202"/>
                </a:solidFill>
              </a:rPr>
              <a:t>Жостовская роспись -народный промысел художественной росписи металлических подносов. XIX века подносы стали изготавливать в деревнях Московской губернии — Жостово.</a:t>
            </a:r>
            <a:endParaRPr lang="ru-RU" dirty="0">
              <a:solidFill>
                <a:srgbClr val="201202"/>
              </a:solidFill>
            </a:endParaRPr>
          </a:p>
        </p:txBody>
      </p:sp>
      <p:pic>
        <p:nvPicPr>
          <p:cNvPr id="5" name="Содержимое 4" descr="2a94a4b0389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73613" y="2300288"/>
            <a:ext cx="3810000" cy="301942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201202"/>
                </a:solidFill>
              </a:rPr>
              <a:t>Заключение.</a:t>
            </a:r>
            <a:endParaRPr lang="ru-RU" b="1">
              <a:solidFill>
                <a:srgbClr val="20120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285875"/>
            <a:ext cx="5643562" cy="5214938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201202"/>
                </a:solidFill>
              </a:rPr>
              <a:t>Народное декоротивно-прикладное искусство – результат творчества многих поколений мастеров. И наша планета похожа на гигантский фантастический музей Вечности, главным экспонатом которого является вдохновение, работа мастера. Сегодня художественные изделия, выполненные народными мастерами из различных материалов, служат непременной частью повседневной жизни человека; они вошли в быт как необходимые предметы.</a:t>
            </a:r>
            <a:endParaRPr lang="ru-RU" dirty="0">
              <a:solidFill>
                <a:srgbClr val="201202"/>
              </a:solidFill>
            </a:endParaRPr>
          </a:p>
        </p:txBody>
      </p:sp>
      <p:pic>
        <p:nvPicPr>
          <p:cNvPr id="5" name="Содержимое 4" descr="i_76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86500" y="1500188"/>
            <a:ext cx="2643188" cy="40005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229600" cy="1219200"/>
          </a:xfrm>
        </p:spPr>
        <p:txBody>
          <a:bodyPr anchor="ctr">
            <a:normAutofit fontScale="90000"/>
            <a:scene3d>
              <a:camera prst="perspectiveRelaxed"/>
              <a:lightRig rig="threePt" dir="t"/>
            </a:scene3d>
            <a:sp3d>
              <a:bevelB w="38100" h="381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smtClean="0">
                <a:ln w="3200">
                  <a:solidFill>
                    <a:srgbClr val="201202">
                      <a:alpha val="25000"/>
                    </a:srgbClr>
                  </a:solidFill>
                  <a:prstDash val="solid"/>
                  <a:round/>
                </a:ln>
                <a:solidFill>
                  <a:srgbClr val="201202"/>
                </a:solidFill>
              </a:rPr>
              <a:t> Спасибо за внимание</a:t>
            </a:r>
            <a:endParaRPr lang="ru-RU" sz="5400" b="1">
              <a:ln w="3200">
                <a:solidFill>
                  <a:srgbClr val="201202">
                    <a:alpha val="25000"/>
                  </a:srgbClr>
                </a:solidFill>
                <a:prstDash val="solid"/>
                <a:round/>
              </a:ln>
              <a:solidFill>
                <a:srgbClr val="201202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Verdana" pitchFamily="34" charset="0"/>
              <a:buAutoNum type="arabicPeriod"/>
            </a:pPr>
            <a:r>
              <a:rPr lang="ru-RU" smtClean="0">
                <a:solidFill>
                  <a:srgbClr val="201202"/>
                </a:solidFill>
              </a:rPr>
              <a:t>Изделья из глины.</a:t>
            </a:r>
          </a:p>
          <a:p>
            <a:pPr marL="571500" indent="-571500">
              <a:buFont typeface="Verdana" pitchFamily="34" charset="0"/>
              <a:buAutoNum type="arabicPeriod"/>
            </a:pPr>
            <a:r>
              <a:rPr lang="ru-RU" smtClean="0">
                <a:solidFill>
                  <a:srgbClr val="201202"/>
                </a:solidFill>
              </a:rPr>
              <a:t>Роспись по дереву.</a:t>
            </a:r>
          </a:p>
          <a:p>
            <a:pPr marL="571500" indent="-571500">
              <a:buFont typeface="Verdana" pitchFamily="34" charset="0"/>
              <a:buAutoNum type="arabicPeriod"/>
            </a:pPr>
            <a:r>
              <a:rPr lang="ru-RU" smtClean="0">
                <a:solidFill>
                  <a:srgbClr val="201202"/>
                </a:solidFill>
              </a:rPr>
              <a:t>Изделия из металла.</a:t>
            </a:r>
          </a:p>
          <a:p>
            <a:pPr marL="571500" indent="-571500">
              <a:buFont typeface="Verdana" pitchFamily="34" charset="0"/>
              <a:buAutoNum type="arabicPeriod"/>
            </a:pPr>
            <a:r>
              <a:rPr lang="ru-RU" smtClean="0">
                <a:solidFill>
                  <a:srgbClr val="201202"/>
                </a:solidFill>
              </a:rPr>
              <a:t>Кружевоплетение.</a:t>
            </a:r>
          </a:p>
          <a:p>
            <a:pPr marL="571500" indent="-571500">
              <a:buFont typeface="Verdana" pitchFamily="34" charset="0"/>
              <a:buAutoNum type="arabicPeriod"/>
            </a:pPr>
            <a:r>
              <a:rPr lang="ru-RU" smtClean="0">
                <a:solidFill>
                  <a:srgbClr val="201202"/>
                </a:solidFill>
              </a:rPr>
              <a:t>Павлово-Посадские платки.</a:t>
            </a:r>
          </a:p>
          <a:p>
            <a:pPr marL="571500" indent="-571500">
              <a:buFont typeface="Verdana" pitchFamily="34" charset="0"/>
              <a:buAutoNum type="arabicPeriod"/>
            </a:pPr>
            <a:endParaRPr lang="ru-RU" smtClean="0"/>
          </a:p>
          <a:p>
            <a:pPr marL="571500" indent="-571500">
              <a:buFont typeface="Verdana" pitchFamily="34" charset="0"/>
              <a:buAutoNum type="arabicPeriod"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smtClean="0">
                <a:solidFill>
                  <a:srgbClr val="201202"/>
                </a:solidFill>
                <a:latin typeface="Arial" pitchFamily="34" charset="0"/>
                <a:cs typeface="Arial" pitchFamily="34" charset="0"/>
              </a:rPr>
              <a:t>Народные художественные промыслы</a:t>
            </a:r>
            <a:endParaRPr lang="ru-RU" sz="4000" b="1">
              <a:solidFill>
                <a:srgbClr val="20120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1428750"/>
            <a:ext cx="298767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4143375"/>
            <a:ext cx="3470275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5329238" cy="57150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201202"/>
                </a:solidFill>
              </a:rPr>
              <a:t>Одним из древнейших промыслов, известных человечеству, можно назвать гончарное ремесло. Это обусловлено тем, что на многих территориях России находятся богатые залежи разноцветных пластичных глин.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201202"/>
                </a:solidFill>
              </a:rPr>
              <a:t>Сначала мастера изготавливали свои изделия «</a:t>
            </a:r>
            <a:r>
              <a:rPr lang="ru-RU" dirty="0" err="1" smtClean="0">
                <a:solidFill>
                  <a:srgbClr val="201202"/>
                </a:solidFill>
              </a:rPr>
              <a:t>вналепку</a:t>
            </a:r>
            <a:r>
              <a:rPr lang="ru-RU" dirty="0" smtClean="0">
                <a:solidFill>
                  <a:srgbClr val="201202"/>
                </a:solidFill>
              </a:rPr>
              <a:t>», гончарный круг появился лишь в Х</a:t>
            </a:r>
            <a:r>
              <a:rPr lang="en-US" dirty="0" smtClean="0">
                <a:solidFill>
                  <a:srgbClr val="201202"/>
                </a:solidFill>
              </a:rPr>
              <a:t>I</a:t>
            </a:r>
            <a:r>
              <a:rPr lang="ru-RU" dirty="0" smtClean="0">
                <a:solidFill>
                  <a:srgbClr val="201202"/>
                </a:solidFill>
              </a:rPr>
              <a:t> веке. Гончары изготавливали  разнообразную  посуду, игрушки, кирпичи.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15362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Гончарное дело</a:t>
            </a:r>
            <a:endParaRPr lang="ru-RU" dirty="0"/>
          </a:p>
        </p:txBody>
      </p:sp>
      <p:pic>
        <p:nvPicPr>
          <p:cNvPr id="5" name="Рисунок 4" descr="181819.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785813"/>
            <a:ext cx="3171825" cy="21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origina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014663"/>
            <a:ext cx="3214687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2500306"/>
            <a:ext cx="74622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Below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Изделия из глины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             </a:t>
            </a:r>
            <a:r>
              <a:rPr lang="ru-RU" sz="4400" smtClean="0">
                <a:solidFill>
                  <a:srgbClr val="201202"/>
                </a:solidFill>
              </a:rPr>
              <a:t>Изделия из глины.</a:t>
            </a:r>
            <a:endParaRPr lang="ru-RU" sz="4400">
              <a:solidFill>
                <a:srgbClr val="201202"/>
              </a:solidFill>
            </a:endParaRPr>
          </a:p>
        </p:txBody>
      </p:sp>
      <p:pic>
        <p:nvPicPr>
          <p:cNvPr id="4" name="Рисунок 3" descr="1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50" y="142875"/>
            <a:ext cx="6215063" cy="6540500"/>
          </a:xfrm>
          <a:prstGeom prst="rect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1728547787145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5" y="500063"/>
            <a:ext cx="8358188" cy="5643562"/>
          </a:xfrm>
          <a:prstGeom prst="rect">
            <a:avLst/>
          </a:prstGeom>
          <a:ln w="76200"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>
                <a:solidFill>
                  <a:srgbClr val="201202"/>
                </a:solidFill>
              </a:rPr>
              <a:t>русский художественный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solidFill>
                  <a:srgbClr val="201202"/>
                </a:solidFill>
              </a:rPr>
              <a:t> промысел, сформировавшийся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solidFill>
                  <a:srgbClr val="201202"/>
                </a:solidFill>
              </a:rPr>
              <a:t> в Тульской области. 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solidFill>
                  <a:srgbClr val="201202"/>
                </a:solidFill>
              </a:rPr>
              <a:t>Основную массу изделий мастериц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solidFill>
                  <a:srgbClr val="201202"/>
                </a:solidFill>
              </a:rPr>
              <a:t> составляют традиционные 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solidFill>
                  <a:srgbClr val="201202"/>
                </a:solidFill>
              </a:rPr>
              <a:t>свистульки: барыни, всадники,</a:t>
            </a:r>
          </a:p>
          <a:p>
            <a:pPr>
              <a:buFont typeface="Wingdings 2" pitchFamily="18" charset="2"/>
              <a:buNone/>
            </a:pPr>
            <a:r>
              <a:rPr lang="ru-RU" sz="2400" smtClean="0">
                <a:solidFill>
                  <a:srgbClr val="201202"/>
                </a:solidFill>
              </a:rPr>
              <a:t> коровы, медведи, петухи.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err="1" smtClean="0">
                <a:solidFill>
                  <a:srgbClr val="201202"/>
                </a:solidFill>
              </a:rPr>
              <a:t>Филимоновская</a:t>
            </a:r>
            <a:r>
              <a:rPr lang="ru-RU" b="1" smtClean="0">
                <a:solidFill>
                  <a:srgbClr val="201202"/>
                </a:solidFill>
              </a:rPr>
              <a:t> игрушка</a:t>
            </a:r>
            <a:endParaRPr lang="ru-RU" b="1">
              <a:solidFill>
                <a:srgbClr val="201202"/>
              </a:solidFill>
            </a:endParaRPr>
          </a:p>
        </p:txBody>
      </p:sp>
      <p:pic>
        <p:nvPicPr>
          <p:cNvPr id="8" name="Содержимое 7" descr="bigf6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6143625" y="1857375"/>
            <a:ext cx="2857500" cy="2322513"/>
          </a:xfrm>
          <a:ln w="38100">
            <a:solidFill>
              <a:schemeClr val="accent4">
                <a:lumMod val="50000"/>
              </a:schemeClr>
            </a:solidFill>
          </a:ln>
        </p:spPr>
      </p:pic>
      <p:pic>
        <p:nvPicPr>
          <p:cNvPr id="3074" name="Picture 2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4572000"/>
            <a:ext cx="2928938" cy="1990725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201202"/>
                </a:solidFill>
              </a:rPr>
              <a:t>Дымковский промысел — уникальное древнейшее явление русского народного искусства.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solidFill>
                  <a:srgbClr val="201202"/>
                </a:solidFill>
              </a:rPr>
              <a:t>В прошлом изготовляли игрушки в слободе Дымково целыми семьями, копали и месили глину, вручную толкли и растирали краскотерками комовой мел, с осени до весны лепили, сушили и обжигали. Игрушки белили мелом, разведенным на снятом коровьем молоке, красили яичными красками, украшали большими пятнами золотистой потали. А затем на лодках привозили яркий самобытный товар в город Вятку на праздник.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201202"/>
                </a:solidFill>
              </a:rPr>
              <a:t>Дымковская игрушка</a:t>
            </a:r>
            <a:endParaRPr lang="ru-RU" b="1">
              <a:solidFill>
                <a:srgbClr val="201202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b4ae604610973e5e4b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571613"/>
            <a:ext cx="171451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rgbClr val="201202"/>
                </a:solidFill>
              </a:rPr>
              <a:t>    </a:t>
            </a:r>
            <a:r>
              <a:rPr lang="ru-RU" b="1" smtClean="0">
                <a:solidFill>
                  <a:srgbClr val="201202"/>
                </a:solidFill>
              </a:rPr>
              <a:t>Дымковская игрушка</a:t>
            </a:r>
            <a:endParaRPr lang="ru-RU">
              <a:solidFill>
                <a:srgbClr val="201202"/>
              </a:solidFill>
            </a:endParaRPr>
          </a:p>
        </p:txBody>
      </p:sp>
      <p:pic>
        <p:nvPicPr>
          <p:cNvPr id="8" name="Рисунок 7" descr="58477932_duym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3643314"/>
            <a:ext cx="392909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6e67a74d65c8e5cbca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571612"/>
            <a:ext cx="208360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11634888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1571612"/>
            <a:ext cx="215898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rgbClr val="F3A447"/>
      </a:dk1>
      <a:lt1>
        <a:srgbClr val="F3A447"/>
      </a:lt1>
      <a:dk2>
        <a:srgbClr val="F3A447"/>
      </a:dk2>
      <a:lt2>
        <a:srgbClr val="F3A447"/>
      </a:lt2>
      <a:accent1>
        <a:srgbClr val="F3A447"/>
      </a:accent1>
      <a:accent2>
        <a:srgbClr val="F3A447"/>
      </a:accent2>
      <a:accent3>
        <a:srgbClr val="E7BC29"/>
      </a:accent3>
      <a:accent4>
        <a:srgbClr val="DD7E0E"/>
      </a:accent4>
      <a:accent5>
        <a:srgbClr val="F3A447"/>
      </a:accent5>
      <a:accent6>
        <a:srgbClr val="F3A447"/>
      </a:accent6>
      <a:hlink>
        <a:srgbClr val="F3A447"/>
      </a:hlink>
      <a:folHlink>
        <a:srgbClr val="F3A447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1032</TotalTime>
  <Words>353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Народные промыслы России</vt:lpstr>
      <vt:lpstr>Народные художественные промыслы</vt:lpstr>
      <vt:lpstr>Гончарное дело</vt:lpstr>
      <vt:lpstr>Слайд 4</vt:lpstr>
      <vt:lpstr>             Изделия из глины.</vt:lpstr>
      <vt:lpstr>Слайд 6</vt:lpstr>
      <vt:lpstr>Филимоновская игрушка</vt:lpstr>
      <vt:lpstr>Дымковская игрушка</vt:lpstr>
      <vt:lpstr>    Дымковская игрушка</vt:lpstr>
      <vt:lpstr>Гжель</vt:lpstr>
      <vt:lpstr>Хохломская роспись</vt:lpstr>
      <vt:lpstr>Ложкарный промысел.</vt:lpstr>
      <vt:lpstr>Роспись по металлу.</vt:lpstr>
      <vt:lpstr>Заключение.</vt:lpstr>
      <vt:lpstr> Спасибо за внимание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 России</dc:title>
  <dc:creator>Admin</dc:creator>
  <cp:lastModifiedBy>User</cp:lastModifiedBy>
  <cp:revision>86</cp:revision>
  <dcterms:created xsi:type="dcterms:W3CDTF">2011-02-04T18:17:02Z</dcterms:created>
  <dcterms:modified xsi:type="dcterms:W3CDTF">2022-02-09T02:59:57Z</dcterms:modified>
</cp:coreProperties>
</file>