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9" r:id="rId2"/>
    <p:sldId id="256" r:id="rId3"/>
    <p:sldId id="257" r:id="rId4"/>
    <p:sldId id="258" r:id="rId5"/>
    <p:sldId id="261" r:id="rId6"/>
    <p:sldId id="271" r:id="rId7"/>
    <p:sldId id="260" r:id="rId8"/>
    <p:sldId id="262" r:id="rId9"/>
    <p:sldId id="263" r:id="rId10"/>
    <p:sldId id="264" r:id="rId11"/>
    <p:sldId id="265" r:id="rId12"/>
    <p:sldId id="274" r:id="rId13"/>
    <p:sldId id="266" r:id="rId14"/>
    <p:sldId id="267" r:id="rId15"/>
    <p:sldId id="268" r:id="rId16"/>
    <p:sldId id="269" r:id="rId17"/>
    <p:sldId id="270" r:id="rId18"/>
    <p:sldId id="272" r:id="rId19"/>
    <p:sldId id="273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9" r:id="rId34"/>
    <p:sldId id="288" r:id="rId35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99"/>
    <a:srgbClr val="9933FF"/>
    <a:srgbClr val="CC3300"/>
    <a:srgbClr val="FF3300"/>
    <a:srgbClr val="003399"/>
    <a:srgbClr val="FFFF00"/>
    <a:srgbClr val="A50021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BC944B-6619-4E77-BFCA-DF9A8F875C68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B495BF-A668-48F5-8B7E-FCD313F0651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Воспитатель:</a:t>
            </a:r>
            <a:r>
              <a:rPr lang="ru-RU" baseline="0" dirty="0" smtClean="0"/>
              <a:t> Гудкова Е.А.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B495BF-A668-48F5-8B7E-FCD313F06519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2A57AA-26DA-4EB7-9FAD-C2ED2046DB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FBAF6-92DE-4C6F-B54E-747E23445A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954C79-620D-4C9E-886B-436425E92A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4F7F34-8872-405C-99B7-7CC114DC9F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79433B-9890-428E-8A83-8A5DA9E542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994CB2-7FA6-4E17-98CC-4AD04437C3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F31118-63DE-45C7-B545-4147AE272D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183B3-C9BE-4F88-A767-925AC88A8A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627D63-4F13-4F07-BA0A-D0867DE559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7797FE-E316-42DB-8F30-61FDF8044F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458E51-3AE2-4FD8-BB76-52997B8062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20000">
              <a:srgbClr val="85C2FF"/>
            </a:gs>
            <a:gs pos="35001">
              <a:srgbClr val="C4D6EB"/>
            </a:gs>
            <a:gs pos="50000">
              <a:srgbClr val="FFEBFA"/>
            </a:gs>
            <a:gs pos="64999">
              <a:srgbClr val="C4D6EB"/>
            </a:gs>
            <a:gs pos="80000">
              <a:srgbClr val="85C2FF"/>
            </a:gs>
            <a:gs pos="100000">
              <a:srgbClr val="5E9EFF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>
              <a:defRPr/>
            </a:pPr>
            <a:fld id="{A2E0F819-3D95-4058-B62F-E9669DBF2B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45;&#1083;&#1077;&#1085;&#1072;\Desktop\&#1084;&#1091;&#1079;&#1099;&#1082;&#1072;%20&#1085;&#1072;%20&#1048;&#1047;&#1054;\Bethoven_-_K_Elize_Pesni-Tut.mp3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7.xml"/><Relationship Id="rId5" Type="http://schemas.openxmlformats.org/officeDocument/2006/relationships/slide" Target="slide5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7.xml"/><Relationship Id="rId5" Type="http://schemas.openxmlformats.org/officeDocument/2006/relationships/slide" Target="slide5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7.xml"/><Relationship Id="rId5" Type="http://schemas.openxmlformats.org/officeDocument/2006/relationships/slide" Target="slide5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7.xml"/><Relationship Id="rId5" Type="http://schemas.openxmlformats.org/officeDocument/2006/relationships/slide" Target="slide5.xml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7.xml"/><Relationship Id="rId5" Type="http://schemas.openxmlformats.org/officeDocument/2006/relationships/slide" Target="slide5.xml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7.xml"/><Relationship Id="rId5" Type="http://schemas.openxmlformats.org/officeDocument/2006/relationships/slide" Target="slide5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7.xml"/><Relationship Id="rId5" Type="http://schemas.openxmlformats.org/officeDocument/2006/relationships/slide" Target="slide5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0.xml"/><Relationship Id="rId5" Type="http://schemas.openxmlformats.org/officeDocument/2006/relationships/image" Target="../media/image7.gif"/><Relationship Id="rId4" Type="http://schemas.openxmlformats.org/officeDocument/2006/relationships/slide" Target="slide2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WordArt 3"/>
          <p:cNvSpPr>
            <a:spLocks noChangeArrowheads="1" noChangeShapeType="1" noTextEdit="1"/>
          </p:cNvSpPr>
          <p:nvPr/>
        </p:nvSpPr>
        <p:spPr bwMode="auto">
          <a:xfrm>
            <a:off x="468313" y="2492375"/>
            <a:ext cx="7991475" cy="21145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40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A50021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 Black"/>
              </a:rPr>
              <a:t>Пожарная </a:t>
            </a:r>
          </a:p>
          <a:p>
            <a:r>
              <a:rPr lang="ru-RU" sz="40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A50021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 Black"/>
              </a:rPr>
              <a:t>безопасность для детей</a:t>
            </a:r>
          </a:p>
        </p:txBody>
      </p:sp>
      <p:pic>
        <p:nvPicPr>
          <p:cNvPr id="2051" name="Picture 4" descr="image112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4724400"/>
            <a:ext cx="3671887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5" descr="пожарная безопасность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25" y="188913"/>
            <a:ext cx="2406650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Bethoven_-_K_Elize_Pesni-Tut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467544" y="692696"/>
            <a:ext cx="304800" cy="3048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148064" y="6198990"/>
            <a:ext cx="41764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Воспитатель:Кокшарова</a:t>
            </a:r>
            <a:r>
              <a:rPr lang="ru-RU" dirty="0" smtClean="0"/>
              <a:t> М.Ю.</a:t>
            </a:r>
            <a:endParaRPr lang="ru-RU" dirty="0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287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14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0" name="Picture 6" descr="vie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363" y="3284538"/>
            <a:ext cx="3024187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WordArt 7"/>
          <p:cNvSpPr>
            <a:spLocks noChangeArrowheads="1" noChangeShapeType="1" noTextEdit="1"/>
          </p:cNvSpPr>
          <p:nvPr/>
        </p:nvSpPr>
        <p:spPr bwMode="auto">
          <a:xfrm>
            <a:off x="395288" y="404813"/>
            <a:ext cx="6767512" cy="25765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12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С огнём бороться мы должны, </a:t>
            </a:r>
          </a:p>
          <a:p>
            <a:r>
              <a:rPr lang="ru-RU" sz="12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с водою мы напарники. </a:t>
            </a:r>
          </a:p>
          <a:p>
            <a:r>
              <a:rPr lang="ru-RU" sz="12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Мы очень людям всем нужны,</a:t>
            </a:r>
          </a:p>
          <a:p>
            <a:r>
              <a:rPr lang="ru-RU" sz="12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ответь скорее, кто же мы?</a:t>
            </a:r>
          </a:p>
        </p:txBody>
      </p:sp>
      <p:sp>
        <p:nvSpPr>
          <p:cNvPr id="21513" name="WordArt 9"/>
          <p:cNvSpPr>
            <a:spLocks noChangeArrowheads="1" noChangeShapeType="1" noTextEdit="1"/>
          </p:cNvSpPr>
          <p:nvPr/>
        </p:nvSpPr>
        <p:spPr bwMode="auto">
          <a:xfrm>
            <a:off x="755650" y="4365625"/>
            <a:ext cx="3889375" cy="720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ПОЖАРНЫЕ</a:t>
            </a:r>
          </a:p>
        </p:txBody>
      </p:sp>
      <p:pic>
        <p:nvPicPr>
          <p:cNvPr id="11269" name="Picture 11" descr="ow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7050" y="333375"/>
            <a:ext cx="205422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0" name="AutoShape 12"/>
          <p:cNvSpPr>
            <a:spLocks noChangeArrowheads="1"/>
          </p:cNvSpPr>
          <p:nvPr/>
        </p:nvSpPr>
        <p:spPr bwMode="auto">
          <a:xfrm>
            <a:off x="179388" y="188913"/>
            <a:ext cx="6985000" cy="2952750"/>
          </a:xfrm>
          <a:prstGeom prst="wedgeRoundRectCallout">
            <a:avLst>
              <a:gd name="adj1" fmla="val 66954"/>
              <a:gd name="adj2" fmla="val -6880"/>
              <a:gd name="adj3" fmla="val 1666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ru-RU" b="0"/>
          </a:p>
        </p:txBody>
      </p:sp>
      <p:sp>
        <p:nvSpPr>
          <p:cNvPr id="11271" name="AutoShape 13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027988" y="6165850"/>
            <a:ext cx="792162" cy="504825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WordArt 5"/>
          <p:cNvSpPr>
            <a:spLocks noChangeArrowheads="1" noChangeShapeType="1" noTextEdit="1"/>
          </p:cNvSpPr>
          <p:nvPr/>
        </p:nvSpPr>
        <p:spPr bwMode="auto">
          <a:xfrm>
            <a:off x="755650" y="765175"/>
            <a:ext cx="5903913" cy="17287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Полыхает дом. Кошмар!</a:t>
            </a:r>
          </a:p>
          <a:p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Укротит она пожар.</a:t>
            </a:r>
          </a:p>
        </p:txBody>
      </p:sp>
      <p:pic>
        <p:nvPicPr>
          <p:cNvPr id="22534" name="Picture 6" descr="acp8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7900" y="3357563"/>
            <a:ext cx="3609975" cy="2249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6" name="WordArt 8"/>
          <p:cNvSpPr>
            <a:spLocks noChangeArrowheads="1" noChangeShapeType="1" noTextEdit="1"/>
          </p:cNvSpPr>
          <p:nvPr/>
        </p:nvSpPr>
        <p:spPr bwMode="auto">
          <a:xfrm>
            <a:off x="1187450" y="3789363"/>
            <a:ext cx="2879725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ПОЖАРНАЯ</a:t>
            </a:r>
          </a:p>
          <a:p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МАШИНА</a:t>
            </a:r>
          </a:p>
        </p:txBody>
      </p:sp>
      <p:pic>
        <p:nvPicPr>
          <p:cNvPr id="12293" name="Picture 11" descr="ow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7050" y="333375"/>
            <a:ext cx="205422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4" name="AutoShape 12"/>
          <p:cNvSpPr>
            <a:spLocks noChangeArrowheads="1"/>
          </p:cNvSpPr>
          <p:nvPr/>
        </p:nvSpPr>
        <p:spPr bwMode="auto">
          <a:xfrm>
            <a:off x="395288" y="549275"/>
            <a:ext cx="6769100" cy="1943100"/>
          </a:xfrm>
          <a:prstGeom prst="wedgeRoundRectCallout">
            <a:avLst>
              <a:gd name="adj1" fmla="val 67708"/>
              <a:gd name="adj2" fmla="val -3759"/>
              <a:gd name="adj3" fmla="val 1666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ru-RU" b="0"/>
          </a:p>
        </p:txBody>
      </p:sp>
      <p:sp>
        <p:nvSpPr>
          <p:cNvPr id="12295" name="AutoShape 13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12088" y="6092825"/>
            <a:ext cx="792162" cy="504825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9" name="WordArt 5"/>
          <p:cNvSpPr>
            <a:spLocks noChangeArrowheads="1" noChangeShapeType="1" noTextEdit="1"/>
          </p:cNvSpPr>
          <p:nvPr/>
        </p:nvSpPr>
        <p:spPr bwMode="auto">
          <a:xfrm>
            <a:off x="539750" y="908050"/>
            <a:ext cx="7921625" cy="198437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r>
              <a:rPr lang="ru-RU" sz="3600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  Игра «Поле чудес»</a:t>
            </a:r>
          </a:p>
        </p:txBody>
      </p:sp>
      <p:pic>
        <p:nvPicPr>
          <p:cNvPr id="13315" name="Picture 7" descr="FIREM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2276475"/>
            <a:ext cx="3770312" cy="386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Text Box 8"/>
          <p:cNvSpPr txBox="1">
            <a:spLocks noChangeArrowheads="1"/>
          </p:cNvSpPr>
          <p:nvPr/>
        </p:nvSpPr>
        <p:spPr bwMode="auto">
          <a:xfrm>
            <a:off x="4787900" y="2852738"/>
            <a:ext cx="3382963" cy="256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Если вы не можете отгадать сразу всё слово, то отгадывайте по буквам. Для этого кликните кнопкой мыши и откроется первая буква. Таким способом можно открыть первые три буквы. Затем откроется всё слово.</a:t>
            </a:r>
          </a:p>
        </p:txBody>
      </p:sp>
      <p:sp>
        <p:nvSpPr>
          <p:cNvPr id="13317" name="AutoShape 9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12088" y="6092825"/>
            <a:ext cx="792162" cy="504825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ChangeArrowheads="1"/>
          </p:cNvSpPr>
          <p:nvPr/>
        </p:nvSpPr>
        <p:spPr bwMode="auto">
          <a:xfrm>
            <a:off x="2195513" y="552450"/>
            <a:ext cx="6308725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b="0"/>
              <a:t> </a:t>
            </a:r>
            <a:r>
              <a:rPr lang="ru-RU" sz="2800"/>
              <a:t>Какой орган при пожаре защищает ватномарлевая повязка?</a:t>
            </a:r>
          </a:p>
        </p:txBody>
      </p:sp>
      <p:sp>
        <p:nvSpPr>
          <p:cNvPr id="14339" name="AutoShape 6"/>
          <p:cNvSpPr>
            <a:spLocks noChangeArrowheads="1"/>
          </p:cNvSpPr>
          <p:nvPr/>
        </p:nvSpPr>
        <p:spPr bwMode="auto">
          <a:xfrm>
            <a:off x="2411413" y="333375"/>
            <a:ext cx="6408737" cy="1655763"/>
          </a:xfrm>
          <a:prstGeom prst="wedgeEllipseCallout">
            <a:avLst>
              <a:gd name="adj1" fmla="val -61468"/>
              <a:gd name="adj2" fmla="val -781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ru-RU" b="0"/>
          </a:p>
        </p:txBody>
      </p:sp>
      <p:pic>
        <p:nvPicPr>
          <p:cNvPr id="14340" name="Picture 4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3141663"/>
            <a:ext cx="7343775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47" descr="FIREMAN"/>
          <p:cNvPicPr>
            <a:picLocks noChangeAspect="1" noChangeArrowheads="1"/>
          </p:cNvPicPr>
          <p:nvPr/>
        </p:nvPicPr>
        <p:blipFill>
          <a:blip r:embed="rId3" cstate="print"/>
          <a:srcRect l="23750"/>
          <a:stretch>
            <a:fillRect/>
          </a:stretch>
        </p:blipFill>
        <p:spPr bwMode="auto">
          <a:xfrm>
            <a:off x="250825" y="260350"/>
            <a:ext cx="1962150" cy="263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601" name="Text Box 49"/>
          <p:cNvSpPr txBox="1">
            <a:spLocks noChangeArrowheads="1"/>
          </p:cNvSpPr>
          <p:nvPr/>
        </p:nvSpPr>
        <p:spPr bwMode="auto">
          <a:xfrm>
            <a:off x="1331913" y="3284538"/>
            <a:ext cx="4746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д</a:t>
            </a:r>
          </a:p>
        </p:txBody>
      </p:sp>
      <p:sp>
        <p:nvSpPr>
          <p:cNvPr id="23602" name="Text Box 50"/>
          <p:cNvSpPr txBox="1">
            <a:spLocks noChangeArrowheads="1"/>
          </p:cNvSpPr>
          <p:nvPr/>
        </p:nvSpPr>
        <p:spPr bwMode="auto">
          <a:xfrm>
            <a:off x="2268538" y="3284538"/>
            <a:ext cx="5746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ы</a:t>
            </a:r>
          </a:p>
        </p:txBody>
      </p:sp>
      <p:sp>
        <p:nvSpPr>
          <p:cNvPr id="23603" name="Text Box 51"/>
          <p:cNvSpPr txBox="1">
            <a:spLocks noChangeArrowheads="1"/>
          </p:cNvSpPr>
          <p:nvPr/>
        </p:nvSpPr>
        <p:spPr bwMode="auto">
          <a:xfrm>
            <a:off x="3348038" y="3284538"/>
            <a:ext cx="438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х</a:t>
            </a:r>
          </a:p>
        </p:txBody>
      </p:sp>
      <p:sp>
        <p:nvSpPr>
          <p:cNvPr id="23604" name="Text Box 52"/>
          <p:cNvSpPr txBox="1">
            <a:spLocks noChangeArrowheads="1"/>
          </p:cNvSpPr>
          <p:nvPr/>
        </p:nvSpPr>
        <p:spPr bwMode="auto">
          <a:xfrm>
            <a:off x="4427538" y="3284538"/>
            <a:ext cx="438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а</a:t>
            </a:r>
          </a:p>
        </p:txBody>
      </p:sp>
      <p:sp>
        <p:nvSpPr>
          <p:cNvPr id="23605" name="Text Box 53"/>
          <p:cNvSpPr txBox="1">
            <a:spLocks noChangeArrowheads="1"/>
          </p:cNvSpPr>
          <p:nvPr/>
        </p:nvSpPr>
        <p:spPr bwMode="auto">
          <a:xfrm>
            <a:off x="5435600" y="3284538"/>
            <a:ext cx="4603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н</a:t>
            </a:r>
          </a:p>
        </p:txBody>
      </p:sp>
      <p:sp>
        <p:nvSpPr>
          <p:cNvPr id="23606" name="Text Box 54"/>
          <p:cNvSpPr txBox="1">
            <a:spLocks noChangeArrowheads="1"/>
          </p:cNvSpPr>
          <p:nvPr/>
        </p:nvSpPr>
        <p:spPr bwMode="auto">
          <a:xfrm>
            <a:off x="6516688" y="3284538"/>
            <a:ext cx="4651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и</a:t>
            </a:r>
          </a:p>
        </p:txBody>
      </p:sp>
      <p:sp>
        <p:nvSpPr>
          <p:cNvPr id="23607" name="Text Box 55"/>
          <p:cNvSpPr txBox="1">
            <a:spLocks noChangeArrowheads="1"/>
          </p:cNvSpPr>
          <p:nvPr/>
        </p:nvSpPr>
        <p:spPr bwMode="auto">
          <a:xfrm>
            <a:off x="7524750" y="3284538"/>
            <a:ext cx="438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е</a:t>
            </a:r>
          </a:p>
        </p:txBody>
      </p:sp>
      <p:pic>
        <p:nvPicPr>
          <p:cNvPr id="23608" name="Picture 56" descr="Breathing_system"/>
          <p:cNvPicPr>
            <a:picLocks noChangeAspect="1" noChangeArrowheads="1"/>
          </p:cNvPicPr>
          <p:nvPr/>
        </p:nvPicPr>
        <p:blipFill>
          <a:blip r:embed="rId4" cstate="print"/>
          <a:srcRect t="5275" b="6975"/>
          <a:stretch>
            <a:fillRect/>
          </a:stretch>
        </p:blipFill>
        <p:spPr bwMode="auto">
          <a:xfrm>
            <a:off x="3348038" y="4292600"/>
            <a:ext cx="2232025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50" name="AutoShape 57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12088" y="6092825"/>
            <a:ext cx="792162" cy="504825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3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3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3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3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3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3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3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01" grpId="0"/>
      <p:bldP spid="23602" grpId="0"/>
      <p:bldP spid="23603" grpId="0"/>
      <p:bldP spid="23604" grpId="0"/>
      <p:bldP spid="23605" grpId="0"/>
      <p:bldP spid="23606" grpId="0"/>
      <p:bldP spid="2360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ChangeArrowheads="1"/>
          </p:cNvSpPr>
          <p:nvPr/>
        </p:nvSpPr>
        <p:spPr bwMode="auto">
          <a:xfrm>
            <a:off x="3348038" y="765175"/>
            <a:ext cx="45481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eaLnBrk="0" hangingPunct="0"/>
            <a:r>
              <a:rPr lang="ru-RU" sz="2800"/>
              <a:t>Одна из причин ожогов. </a:t>
            </a:r>
          </a:p>
        </p:txBody>
      </p:sp>
      <p:sp>
        <p:nvSpPr>
          <p:cNvPr id="15363" name="AutoShape 6"/>
          <p:cNvSpPr>
            <a:spLocks noChangeArrowheads="1"/>
          </p:cNvSpPr>
          <p:nvPr/>
        </p:nvSpPr>
        <p:spPr bwMode="auto">
          <a:xfrm>
            <a:off x="2771775" y="692150"/>
            <a:ext cx="5905500" cy="792163"/>
          </a:xfrm>
          <a:prstGeom prst="wedgeEllipseCallout">
            <a:avLst>
              <a:gd name="adj1" fmla="val -69245"/>
              <a:gd name="adj2" fmla="val -5111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ru-RU" b="0"/>
          </a:p>
        </p:txBody>
      </p:sp>
      <p:pic>
        <p:nvPicPr>
          <p:cNvPr id="15364" name="Picture 8" descr="FIREMAN"/>
          <p:cNvPicPr>
            <a:picLocks noChangeAspect="1" noChangeArrowheads="1"/>
          </p:cNvPicPr>
          <p:nvPr/>
        </p:nvPicPr>
        <p:blipFill>
          <a:blip r:embed="rId2" cstate="print"/>
          <a:srcRect l="23750"/>
          <a:stretch>
            <a:fillRect/>
          </a:stretch>
        </p:blipFill>
        <p:spPr bwMode="auto">
          <a:xfrm>
            <a:off x="250825" y="260350"/>
            <a:ext cx="1962150" cy="263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550" y="3068638"/>
            <a:ext cx="7343775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6" name="Text Box 10"/>
          <p:cNvSpPr txBox="1">
            <a:spLocks noChangeArrowheads="1"/>
          </p:cNvSpPr>
          <p:nvPr/>
        </p:nvSpPr>
        <p:spPr bwMode="auto">
          <a:xfrm>
            <a:off x="1331913" y="3213100"/>
            <a:ext cx="412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к</a:t>
            </a:r>
          </a:p>
        </p:txBody>
      </p:sp>
      <p:sp>
        <p:nvSpPr>
          <p:cNvPr id="24587" name="Text Box 11"/>
          <p:cNvSpPr txBox="1">
            <a:spLocks noChangeArrowheads="1"/>
          </p:cNvSpPr>
          <p:nvPr/>
        </p:nvSpPr>
        <p:spPr bwMode="auto">
          <a:xfrm>
            <a:off x="2339975" y="3213100"/>
            <a:ext cx="4651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и</a:t>
            </a:r>
          </a:p>
        </p:txBody>
      </p:sp>
      <p:sp>
        <p:nvSpPr>
          <p:cNvPr id="24588" name="Text Box 12"/>
          <p:cNvSpPr txBox="1">
            <a:spLocks noChangeArrowheads="1"/>
          </p:cNvSpPr>
          <p:nvPr/>
        </p:nvSpPr>
        <p:spPr bwMode="auto">
          <a:xfrm>
            <a:off x="3348038" y="3213100"/>
            <a:ext cx="4603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п</a:t>
            </a:r>
          </a:p>
        </p:txBody>
      </p:sp>
      <p:sp>
        <p:nvSpPr>
          <p:cNvPr id="24589" name="Text Box 13"/>
          <p:cNvSpPr txBox="1">
            <a:spLocks noChangeArrowheads="1"/>
          </p:cNvSpPr>
          <p:nvPr/>
        </p:nvSpPr>
        <p:spPr bwMode="auto">
          <a:xfrm>
            <a:off x="4427538" y="3213100"/>
            <a:ext cx="450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я</a:t>
            </a:r>
          </a:p>
        </p:txBody>
      </p:sp>
      <p:sp>
        <p:nvSpPr>
          <p:cNvPr id="24590" name="Text Box 14"/>
          <p:cNvSpPr txBox="1">
            <a:spLocks noChangeArrowheads="1"/>
          </p:cNvSpPr>
          <p:nvPr/>
        </p:nvSpPr>
        <p:spPr bwMode="auto">
          <a:xfrm>
            <a:off x="5508625" y="3213100"/>
            <a:ext cx="4079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т</a:t>
            </a:r>
          </a:p>
        </p:txBody>
      </p:sp>
      <p:sp>
        <p:nvSpPr>
          <p:cNvPr id="24591" name="Text Box 15"/>
          <p:cNvSpPr txBox="1">
            <a:spLocks noChangeArrowheads="1"/>
          </p:cNvSpPr>
          <p:nvPr/>
        </p:nvSpPr>
        <p:spPr bwMode="auto">
          <a:xfrm>
            <a:off x="6516688" y="3213100"/>
            <a:ext cx="463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о</a:t>
            </a:r>
          </a:p>
        </p:txBody>
      </p:sp>
      <p:sp>
        <p:nvSpPr>
          <p:cNvPr id="24592" name="Text Box 16"/>
          <p:cNvSpPr txBox="1">
            <a:spLocks noChangeArrowheads="1"/>
          </p:cNvSpPr>
          <p:nvPr/>
        </p:nvSpPr>
        <p:spPr bwMode="auto">
          <a:xfrm>
            <a:off x="7524750" y="3213100"/>
            <a:ext cx="412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к</a:t>
            </a:r>
          </a:p>
        </p:txBody>
      </p:sp>
      <p:pic>
        <p:nvPicPr>
          <p:cNvPr id="24593" name="Picture 17" descr="S-WM-2009-02-12-TeaKattle-5K4Z099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00338" y="4292600"/>
            <a:ext cx="3454400" cy="239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4" name="AutoShape 18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12088" y="6092825"/>
            <a:ext cx="792162" cy="504825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4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4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4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6" grpId="0"/>
      <p:bldP spid="24587" grpId="0"/>
      <p:bldP spid="24588" grpId="0"/>
      <p:bldP spid="24589" grpId="0"/>
      <p:bldP spid="24590" grpId="0"/>
      <p:bldP spid="24591" grpId="0"/>
      <p:bldP spid="2459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ChangeArrowheads="1"/>
          </p:cNvSpPr>
          <p:nvPr/>
        </p:nvSpPr>
        <p:spPr bwMode="auto">
          <a:xfrm>
            <a:off x="3276600" y="620713"/>
            <a:ext cx="470852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ru-RU" sz="2800"/>
              <a:t>Самая распространенная</a:t>
            </a:r>
          </a:p>
          <a:p>
            <a:pPr eaLnBrk="0" hangingPunct="0"/>
            <a:r>
              <a:rPr lang="ru-RU" sz="2800"/>
              <a:t> причина ожогов </a:t>
            </a:r>
          </a:p>
        </p:txBody>
      </p:sp>
      <p:sp>
        <p:nvSpPr>
          <p:cNvPr id="16387" name="AutoShape 6"/>
          <p:cNvSpPr>
            <a:spLocks noChangeArrowheads="1"/>
          </p:cNvSpPr>
          <p:nvPr/>
        </p:nvSpPr>
        <p:spPr bwMode="auto">
          <a:xfrm>
            <a:off x="2484438" y="476250"/>
            <a:ext cx="6265862" cy="1223963"/>
          </a:xfrm>
          <a:prstGeom prst="wedgeEllipseCallout">
            <a:avLst>
              <a:gd name="adj1" fmla="val -61069"/>
              <a:gd name="adj2" fmla="val -2528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ru-RU" b="0"/>
          </a:p>
        </p:txBody>
      </p:sp>
      <p:pic>
        <p:nvPicPr>
          <p:cNvPr id="16388" name="Picture 7" descr="FIREMAN"/>
          <p:cNvPicPr>
            <a:picLocks noChangeAspect="1" noChangeArrowheads="1"/>
          </p:cNvPicPr>
          <p:nvPr/>
        </p:nvPicPr>
        <p:blipFill>
          <a:blip r:embed="rId2" cstate="print"/>
          <a:srcRect l="23750"/>
          <a:stretch>
            <a:fillRect/>
          </a:stretch>
        </p:blipFill>
        <p:spPr bwMode="auto">
          <a:xfrm>
            <a:off x="250825" y="260350"/>
            <a:ext cx="1962150" cy="263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3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413" y="2420938"/>
            <a:ext cx="5399087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8" name="Picture 38" descr="366423_35306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775" y="3644900"/>
            <a:ext cx="4225925" cy="283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39" name="Text Box 39"/>
          <p:cNvSpPr txBox="1">
            <a:spLocks noChangeArrowheads="1"/>
          </p:cNvSpPr>
          <p:nvPr/>
        </p:nvSpPr>
        <p:spPr bwMode="auto">
          <a:xfrm>
            <a:off x="2771775" y="2565400"/>
            <a:ext cx="4603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п</a:t>
            </a:r>
          </a:p>
        </p:txBody>
      </p:sp>
      <p:sp>
        <p:nvSpPr>
          <p:cNvPr id="25640" name="Text Box 40"/>
          <p:cNvSpPr txBox="1">
            <a:spLocks noChangeArrowheads="1"/>
          </p:cNvSpPr>
          <p:nvPr/>
        </p:nvSpPr>
        <p:spPr bwMode="auto">
          <a:xfrm>
            <a:off x="3779838" y="2565400"/>
            <a:ext cx="4746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л</a:t>
            </a:r>
          </a:p>
        </p:txBody>
      </p:sp>
      <p:sp>
        <p:nvSpPr>
          <p:cNvPr id="25641" name="Text Box 41"/>
          <p:cNvSpPr txBox="1">
            <a:spLocks noChangeArrowheads="1"/>
          </p:cNvSpPr>
          <p:nvPr/>
        </p:nvSpPr>
        <p:spPr bwMode="auto">
          <a:xfrm>
            <a:off x="4859338" y="2565400"/>
            <a:ext cx="438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а</a:t>
            </a:r>
          </a:p>
        </p:txBody>
      </p:sp>
      <p:sp>
        <p:nvSpPr>
          <p:cNvPr id="25642" name="Text Box 42"/>
          <p:cNvSpPr txBox="1">
            <a:spLocks noChangeArrowheads="1"/>
          </p:cNvSpPr>
          <p:nvPr/>
        </p:nvSpPr>
        <p:spPr bwMode="auto">
          <a:xfrm>
            <a:off x="5940425" y="2565400"/>
            <a:ext cx="5222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м</a:t>
            </a:r>
          </a:p>
        </p:txBody>
      </p:sp>
      <p:sp>
        <p:nvSpPr>
          <p:cNvPr id="25643" name="Text Box 43"/>
          <p:cNvSpPr txBox="1">
            <a:spLocks noChangeArrowheads="1"/>
          </p:cNvSpPr>
          <p:nvPr/>
        </p:nvSpPr>
        <p:spPr bwMode="auto">
          <a:xfrm>
            <a:off x="7092950" y="2565400"/>
            <a:ext cx="450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я</a:t>
            </a:r>
          </a:p>
        </p:txBody>
      </p:sp>
      <p:sp>
        <p:nvSpPr>
          <p:cNvPr id="16396" name="AutoShape 44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12088" y="6092825"/>
            <a:ext cx="792162" cy="504825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5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5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5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5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5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39" grpId="0"/>
      <p:bldP spid="25640" grpId="0"/>
      <p:bldP spid="25641" grpId="0"/>
      <p:bldP spid="25642" grpId="0"/>
      <p:bldP spid="2564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ChangeArrowheads="1"/>
          </p:cNvSpPr>
          <p:nvPr/>
        </p:nvSpPr>
        <p:spPr bwMode="auto">
          <a:xfrm>
            <a:off x="2771775" y="692150"/>
            <a:ext cx="5376863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ru-RU" sz="2800"/>
              <a:t>Отчего чаще всего погибают </a:t>
            </a:r>
          </a:p>
          <a:p>
            <a:pPr eaLnBrk="0" hangingPunct="0"/>
            <a:r>
              <a:rPr lang="ru-RU" sz="2800"/>
              <a:t>при пожаре люди? </a:t>
            </a:r>
          </a:p>
        </p:txBody>
      </p:sp>
      <p:sp>
        <p:nvSpPr>
          <p:cNvPr id="17411" name="AutoShape 6"/>
          <p:cNvSpPr>
            <a:spLocks noChangeArrowheads="1"/>
          </p:cNvSpPr>
          <p:nvPr/>
        </p:nvSpPr>
        <p:spPr bwMode="auto">
          <a:xfrm>
            <a:off x="2339975" y="476250"/>
            <a:ext cx="6480175" cy="1296988"/>
          </a:xfrm>
          <a:prstGeom prst="wedgeEllipseCallout">
            <a:avLst>
              <a:gd name="adj1" fmla="val -59259"/>
              <a:gd name="adj2" fmla="val -4222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ru-RU" b="0"/>
          </a:p>
        </p:txBody>
      </p:sp>
      <p:pic>
        <p:nvPicPr>
          <p:cNvPr id="17412" name="Picture 7" descr="FIREMAN"/>
          <p:cNvPicPr>
            <a:picLocks noChangeAspect="1" noChangeArrowheads="1"/>
          </p:cNvPicPr>
          <p:nvPr/>
        </p:nvPicPr>
        <p:blipFill>
          <a:blip r:embed="rId2" cstate="print"/>
          <a:srcRect l="23750"/>
          <a:stretch>
            <a:fillRect/>
          </a:stretch>
        </p:blipFill>
        <p:spPr bwMode="auto">
          <a:xfrm>
            <a:off x="250825" y="260350"/>
            <a:ext cx="1962150" cy="263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2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2133600"/>
            <a:ext cx="3887788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52" name="Picture 28" descr="index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413" y="3284538"/>
            <a:ext cx="4267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53" name="Text Box 29"/>
          <p:cNvSpPr txBox="1">
            <a:spLocks noChangeArrowheads="1"/>
          </p:cNvSpPr>
          <p:nvPr/>
        </p:nvSpPr>
        <p:spPr bwMode="auto">
          <a:xfrm>
            <a:off x="3708400" y="2276475"/>
            <a:ext cx="5064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4000">
                <a:solidFill>
                  <a:srgbClr val="FF3300"/>
                </a:solidFill>
              </a:rPr>
              <a:t>д</a:t>
            </a:r>
          </a:p>
        </p:txBody>
      </p:sp>
      <p:sp>
        <p:nvSpPr>
          <p:cNvPr id="26654" name="Text Box 30"/>
          <p:cNvSpPr txBox="1">
            <a:spLocks noChangeArrowheads="1"/>
          </p:cNvSpPr>
          <p:nvPr/>
        </p:nvSpPr>
        <p:spPr bwMode="auto">
          <a:xfrm>
            <a:off x="4932363" y="2276475"/>
            <a:ext cx="6175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4000">
                <a:solidFill>
                  <a:srgbClr val="FF3300"/>
                </a:solidFill>
              </a:rPr>
              <a:t>ы</a:t>
            </a:r>
          </a:p>
        </p:txBody>
      </p:sp>
      <p:sp>
        <p:nvSpPr>
          <p:cNvPr id="26655" name="Text Box 31"/>
          <p:cNvSpPr txBox="1">
            <a:spLocks noChangeArrowheads="1"/>
          </p:cNvSpPr>
          <p:nvPr/>
        </p:nvSpPr>
        <p:spPr bwMode="auto">
          <a:xfrm>
            <a:off x="6156325" y="2276475"/>
            <a:ext cx="5603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4000">
                <a:solidFill>
                  <a:srgbClr val="FF3300"/>
                </a:solidFill>
              </a:rPr>
              <a:t>м</a:t>
            </a:r>
          </a:p>
        </p:txBody>
      </p:sp>
      <p:sp>
        <p:nvSpPr>
          <p:cNvPr id="17418" name="AutoShape 32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12088" y="6092825"/>
            <a:ext cx="792162" cy="504825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6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6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6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53" grpId="0"/>
      <p:bldP spid="26654" grpId="0"/>
      <p:bldP spid="2665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ChangeArrowheads="1"/>
          </p:cNvSpPr>
          <p:nvPr/>
        </p:nvSpPr>
        <p:spPr bwMode="auto">
          <a:xfrm>
            <a:off x="2771775" y="692150"/>
            <a:ext cx="5043488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ru-RU" sz="2800"/>
              <a:t>Что нельзя вскрывать,</a:t>
            </a:r>
          </a:p>
          <a:p>
            <a:pPr eaLnBrk="0" hangingPunct="0"/>
            <a:r>
              <a:rPr lang="ru-RU" sz="2800"/>
              <a:t> прокалывать при ожогах? </a:t>
            </a:r>
          </a:p>
        </p:txBody>
      </p:sp>
      <p:sp>
        <p:nvSpPr>
          <p:cNvPr id="18435" name="AutoShape 6"/>
          <p:cNvSpPr>
            <a:spLocks noChangeArrowheads="1"/>
          </p:cNvSpPr>
          <p:nvPr/>
        </p:nvSpPr>
        <p:spPr bwMode="auto">
          <a:xfrm>
            <a:off x="2268538" y="476250"/>
            <a:ext cx="5832475" cy="1368425"/>
          </a:xfrm>
          <a:prstGeom prst="wedgeEllipseCallout">
            <a:avLst>
              <a:gd name="adj1" fmla="val -59718"/>
              <a:gd name="adj2" fmla="val -9398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ru-RU" b="0"/>
          </a:p>
        </p:txBody>
      </p:sp>
      <p:pic>
        <p:nvPicPr>
          <p:cNvPr id="18436" name="Picture 7" descr="FIREMAN"/>
          <p:cNvPicPr>
            <a:picLocks noChangeAspect="1" noChangeArrowheads="1"/>
          </p:cNvPicPr>
          <p:nvPr/>
        </p:nvPicPr>
        <p:blipFill>
          <a:blip r:embed="rId2" cstate="print"/>
          <a:srcRect l="23750"/>
          <a:stretch>
            <a:fillRect/>
          </a:stretch>
        </p:blipFill>
        <p:spPr bwMode="auto">
          <a:xfrm>
            <a:off x="250825" y="260350"/>
            <a:ext cx="1962150" cy="263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6013" y="2997200"/>
            <a:ext cx="7343775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7" name="Picture 9" descr="dermatit_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013" y="4149725"/>
            <a:ext cx="2457450" cy="247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8" name="Text Box 10"/>
          <p:cNvSpPr txBox="1">
            <a:spLocks noChangeArrowheads="1"/>
          </p:cNvSpPr>
          <p:nvPr/>
        </p:nvSpPr>
        <p:spPr bwMode="auto">
          <a:xfrm>
            <a:off x="1403350" y="3141663"/>
            <a:ext cx="4651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в</a:t>
            </a:r>
          </a:p>
        </p:txBody>
      </p:sp>
      <p:sp>
        <p:nvSpPr>
          <p:cNvPr id="27659" name="Text Box 11"/>
          <p:cNvSpPr txBox="1">
            <a:spLocks noChangeArrowheads="1"/>
          </p:cNvSpPr>
          <p:nvPr/>
        </p:nvSpPr>
        <p:spPr bwMode="auto">
          <a:xfrm>
            <a:off x="2411413" y="3141663"/>
            <a:ext cx="463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о</a:t>
            </a:r>
          </a:p>
        </p:txBody>
      </p:sp>
      <p:sp>
        <p:nvSpPr>
          <p:cNvPr id="27660" name="Text Box 12"/>
          <p:cNvSpPr txBox="1">
            <a:spLocks noChangeArrowheads="1"/>
          </p:cNvSpPr>
          <p:nvPr/>
        </p:nvSpPr>
        <p:spPr bwMode="auto">
          <a:xfrm>
            <a:off x="3492500" y="3141663"/>
            <a:ext cx="4746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л</a:t>
            </a:r>
          </a:p>
        </p:txBody>
      </p:sp>
      <p:sp>
        <p:nvSpPr>
          <p:cNvPr id="27661" name="Text Box 13"/>
          <p:cNvSpPr txBox="1">
            <a:spLocks noChangeArrowheads="1"/>
          </p:cNvSpPr>
          <p:nvPr/>
        </p:nvSpPr>
        <p:spPr bwMode="auto">
          <a:xfrm>
            <a:off x="4572000" y="3141663"/>
            <a:ext cx="4746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д</a:t>
            </a:r>
          </a:p>
        </p:txBody>
      </p:sp>
      <p:sp>
        <p:nvSpPr>
          <p:cNvPr id="27662" name="Text Box 14"/>
          <p:cNvSpPr txBox="1">
            <a:spLocks noChangeArrowheads="1"/>
          </p:cNvSpPr>
          <p:nvPr/>
        </p:nvSpPr>
        <p:spPr bwMode="auto">
          <a:xfrm>
            <a:off x="5580063" y="3141663"/>
            <a:ext cx="5746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ы</a:t>
            </a:r>
          </a:p>
        </p:txBody>
      </p:sp>
      <p:sp>
        <p:nvSpPr>
          <p:cNvPr id="27663" name="Text Box 15"/>
          <p:cNvSpPr txBox="1">
            <a:spLocks noChangeArrowheads="1"/>
          </p:cNvSpPr>
          <p:nvPr/>
        </p:nvSpPr>
        <p:spPr bwMode="auto">
          <a:xfrm>
            <a:off x="6659563" y="3141663"/>
            <a:ext cx="463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р</a:t>
            </a:r>
          </a:p>
        </p:txBody>
      </p:sp>
      <p:sp>
        <p:nvSpPr>
          <p:cNvPr id="27664" name="Text Box 16"/>
          <p:cNvSpPr txBox="1">
            <a:spLocks noChangeArrowheads="1"/>
          </p:cNvSpPr>
          <p:nvPr/>
        </p:nvSpPr>
        <p:spPr bwMode="auto">
          <a:xfrm>
            <a:off x="7740650" y="3141663"/>
            <a:ext cx="4651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и</a:t>
            </a:r>
          </a:p>
        </p:txBody>
      </p:sp>
      <p:sp>
        <p:nvSpPr>
          <p:cNvPr id="18446" name="AutoShape 17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12088" y="6092825"/>
            <a:ext cx="792162" cy="504825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7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7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7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7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7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8" grpId="0"/>
      <p:bldP spid="27659" grpId="0"/>
      <p:bldP spid="27660" grpId="0"/>
      <p:bldP spid="27661" grpId="0"/>
      <p:bldP spid="27662" grpId="0"/>
      <p:bldP spid="27663" grpId="0"/>
      <p:bldP spid="2766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ChangeArrowheads="1"/>
          </p:cNvSpPr>
          <p:nvPr/>
        </p:nvSpPr>
        <p:spPr bwMode="auto">
          <a:xfrm>
            <a:off x="2555875" y="404813"/>
            <a:ext cx="621665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800"/>
              <a:t>Какой выход надо искать во время эвакуации при пожаре в магазине, кинотеатре, школе, и других общественных местах? </a:t>
            </a:r>
          </a:p>
        </p:txBody>
      </p:sp>
      <p:sp>
        <p:nvSpPr>
          <p:cNvPr id="19459" name="AutoShape 6"/>
          <p:cNvSpPr>
            <a:spLocks noChangeArrowheads="1"/>
          </p:cNvSpPr>
          <p:nvPr/>
        </p:nvSpPr>
        <p:spPr bwMode="auto">
          <a:xfrm>
            <a:off x="2268538" y="0"/>
            <a:ext cx="6875462" cy="2708275"/>
          </a:xfrm>
          <a:prstGeom prst="wedgeEllipseCallout">
            <a:avLst>
              <a:gd name="adj1" fmla="val -58611"/>
              <a:gd name="adj2" fmla="val -9556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ru-RU" b="0"/>
          </a:p>
        </p:txBody>
      </p:sp>
      <p:pic>
        <p:nvPicPr>
          <p:cNvPr id="19460" name="Picture 7" descr="FIREMAN"/>
          <p:cNvPicPr>
            <a:picLocks noChangeAspect="1" noChangeArrowheads="1"/>
          </p:cNvPicPr>
          <p:nvPr/>
        </p:nvPicPr>
        <p:blipFill>
          <a:blip r:embed="rId2" cstate="print"/>
          <a:srcRect l="23750"/>
          <a:stretch>
            <a:fillRect/>
          </a:stretch>
        </p:blipFill>
        <p:spPr bwMode="auto">
          <a:xfrm>
            <a:off x="250825" y="260350"/>
            <a:ext cx="1962150" cy="263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10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550" y="3068638"/>
            <a:ext cx="7245350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802" name="Picture 106" descr="awb_d"/>
          <p:cNvPicPr>
            <a:picLocks noChangeAspect="1" noChangeArrowheads="1"/>
          </p:cNvPicPr>
          <p:nvPr/>
        </p:nvPicPr>
        <p:blipFill>
          <a:blip r:embed="rId4" cstate="print"/>
          <a:srcRect l="12222" t="20021" r="12222" b="22357"/>
          <a:stretch>
            <a:fillRect/>
          </a:stretch>
        </p:blipFill>
        <p:spPr bwMode="auto">
          <a:xfrm>
            <a:off x="3059113" y="4149725"/>
            <a:ext cx="2879725" cy="240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803" name="Text Box 107"/>
          <p:cNvSpPr txBox="1">
            <a:spLocks noChangeArrowheads="1"/>
          </p:cNvSpPr>
          <p:nvPr/>
        </p:nvSpPr>
        <p:spPr bwMode="auto">
          <a:xfrm>
            <a:off x="1187450" y="3141663"/>
            <a:ext cx="438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а</a:t>
            </a:r>
          </a:p>
        </p:txBody>
      </p:sp>
      <p:sp>
        <p:nvSpPr>
          <p:cNvPr id="29804" name="Text Box 108"/>
          <p:cNvSpPr txBox="1">
            <a:spLocks noChangeArrowheads="1"/>
          </p:cNvSpPr>
          <p:nvPr/>
        </p:nvSpPr>
        <p:spPr bwMode="auto">
          <a:xfrm>
            <a:off x="1979613" y="3141663"/>
            <a:ext cx="4651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в</a:t>
            </a:r>
          </a:p>
        </p:txBody>
      </p:sp>
      <p:sp>
        <p:nvSpPr>
          <p:cNvPr id="29805" name="Text Box 109"/>
          <p:cNvSpPr txBox="1">
            <a:spLocks noChangeArrowheads="1"/>
          </p:cNvSpPr>
          <p:nvPr/>
        </p:nvSpPr>
        <p:spPr bwMode="auto">
          <a:xfrm>
            <a:off x="2771775" y="3141663"/>
            <a:ext cx="438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а</a:t>
            </a:r>
          </a:p>
        </p:txBody>
      </p:sp>
      <p:sp>
        <p:nvSpPr>
          <p:cNvPr id="29806" name="Text Box 110"/>
          <p:cNvSpPr txBox="1">
            <a:spLocks noChangeArrowheads="1"/>
          </p:cNvSpPr>
          <p:nvPr/>
        </p:nvSpPr>
        <p:spPr bwMode="auto">
          <a:xfrm>
            <a:off x="3635375" y="3141663"/>
            <a:ext cx="463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р</a:t>
            </a:r>
          </a:p>
        </p:txBody>
      </p:sp>
      <p:sp>
        <p:nvSpPr>
          <p:cNvPr id="29807" name="Text Box 111"/>
          <p:cNvSpPr txBox="1">
            <a:spLocks noChangeArrowheads="1"/>
          </p:cNvSpPr>
          <p:nvPr/>
        </p:nvSpPr>
        <p:spPr bwMode="auto">
          <a:xfrm>
            <a:off x="4427538" y="3141663"/>
            <a:ext cx="4651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и</a:t>
            </a:r>
          </a:p>
        </p:txBody>
      </p:sp>
      <p:sp>
        <p:nvSpPr>
          <p:cNvPr id="29808" name="Text Box 112"/>
          <p:cNvSpPr txBox="1">
            <a:spLocks noChangeArrowheads="1"/>
          </p:cNvSpPr>
          <p:nvPr/>
        </p:nvSpPr>
        <p:spPr bwMode="auto">
          <a:xfrm>
            <a:off x="5219700" y="3141663"/>
            <a:ext cx="4651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й</a:t>
            </a:r>
          </a:p>
        </p:txBody>
      </p:sp>
      <p:sp>
        <p:nvSpPr>
          <p:cNvPr id="29809" name="Text Box 113"/>
          <p:cNvSpPr txBox="1">
            <a:spLocks noChangeArrowheads="1"/>
          </p:cNvSpPr>
          <p:nvPr/>
        </p:nvSpPr>
        <p:spPr bwMode="auto">
          <a:xfrm>
            <a:off x="6084888" y="3141663"/>
            <a:ext cx="4603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н</a:t>
            </a:r>
          </a:p>
        </p:txBody>
      </p:sp>
      <p:sp>
        <p:nvSpPr>
          <p:cNvPr id="29810" name="Text Box 114"/>
          <p:cNvSpPr txBox="1">
            <a:spLocks noChangeArrowheads="1"/>
          </p:cNvSpPr>
          <p:nvPr/>
        </p:nvSpPr>
        <p:spPr bwMode="auto">
          <a:xfrm>
            <a:off x="6804025" y="3141663"/>
            <a:ext cx="5746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ы</a:t>
            </a:r>
          </a:p>
        </p:txBody>
      </p:sp>
      <p:sp>
        <p:nvSpPr>
          <p:cNvPr id="29811" name="Text Box 115"/>
          <p:cNvSpPr txBox="1">
            <a:spLocks noChangeArrowheads="1"/>
          </p:cNvSpPr>
          <p:nvPr/>
        </p:nvSpPr>
        <p:spPr bwMode="auto">
          <a:xfrm>
            <a:off x="7596188" y="3141663"/>
            <a:ext cx="4651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й</a:t>
            </a:r>
          </a:p>
        </p:txBody>
      </p:sp>
      <p:sp>
        <p:nvSpPr>
          <p:cNvPr id="19472" name="AutoShape 116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12088" y="6092825"/>
            <a:ext cx="792162" cy="504825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9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9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9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9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9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9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9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9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9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9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803" grpId="0"/>
      <p:bldP spid="29804" grpId="0"/>
      <p:bldP spid="29805" grpId="0"/>
      <p:bldP spid="29806" grpId="0"/>
      <p:bldP spid="29807" grpId="0"/>
      <p:bldP spid="29808" grpId="0"/>
      <p:bldP spid="29809" grpId="0"/>
      <p:bldP spid="29810" grpId="0"/>
      <p:bldP spid="298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FIREMAN"/>
          <p:cNvPicPr>
            <a:picLocks noChangeAspect="1" noChangeArrowheads="1"/>
          </p:cNvPicPr>
          <p:nvPr/>
        </p:nvPicPr>
        <p:blipFill>
          <a:blip r:embed="rId2" cstate="print"/>
          <a:srcRect l="23750"/>
          <a:stretch>
            <a:fillRect/>
          </a:stretch>
        </p:blipFill>
        <p:spPr bwMode="auto">
          <a:xfrm>
            <a:off x="250825" y="260350"/>
            <a:ext cx="1962150" cy="263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AutoShape 5"/>
          <p:cNvSpPr>
            <a:spLocks noChangeArrowheads="1"/>
          </p:cNvSpPr>
          <p:nvPr/>
        </p:nvSpPr>
        <p:spPr bwMode="auto">
          <a:xfrm>
            <a:off x="2268538" y="620713"/>
            <a:ext cx="5832475" cy="936625"/>
          </a:xfrm>
          <a:prstGeom prst="wedgeEllipseCallout">
            <a:avLst>
              <a:gd name="adj1" fmla="val -59718"/>
              <a:gd name="adj2" fmla="val -6102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ru-RU" b="0"/>
          </a:p>
        </p:txBody>
      </p:sp>
      <p:sp>
        <p:nvSpPr>
          <p:cNvPr id="20484" name="Rectangle 6"/>
          <p:cNvSpPr>
            <a:spLocks noChangeArrowheads="1"/>
          </p:cNvSpPr>
          <p:nvPr/>
        </p:nvSpPr>
        <p:spPr bwMode="auto">
          <a:xfrm>
            <a:off x="2771775" y="836613"/>
            <a:ext cx="491648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eaLnBrk="0" hangingPunct="0"/>
            <a:r>
              <a:rPr lang="ru-RU" sz="2800"/>
              <a:t>Средство пожаротушения </a:t>
            </a:r>
          </a:p>
        </p:txBody>
      </p:sp>
      <p:pic>
        <p:nvPicPr>
          <p:cNvPr id="20485" name="Picture 7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550" y="2997200"/>
            <a:ext cx="71945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3" name="Picture 73" descr="ogn-1-1_bi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8038" y="3644900"/>
            <a:ext cx="2111375" cy="2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94" name="Text Box 74"/>
          <p:cNvSpPr txBox="1">
            <a:spLocks noChangeArrowheads="1"/>
          </p:cNvSpPr>
          <p:nvPr/>
        </p:nvSpPr>
        <p:spPr bwMode="auto">
          <a:xfrm>
            <a:off x="1042988" y="2997200"/>
            <a:ext cx="463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о</a:t>
            </a:r>
          </a:p>
        </p:txBody>
      </p:sp>
      <p:sp>
        <p:nvSpPr>
          <p:cNvPr id="30795" name="Text Box 75"/>
          <p:cNvSpPr txBox="1">
            <a:spLocks noChangeArrowheads="1"/>
          </p:cNvSpPr>
          <p:nvPr/>
        </p:nvSpPr>
        <p:spPr bwMode="auto">
          <a:xfrm>
            <a:off x="1763713" y="2997200"/>
            <a:ext cx="3746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г</a:t>
            </a:r>
          </a:p>
        </p:txBody>
      </p:sp>
      <p:sp>
        <p:nvSpPr>
          <p:cNvPr id="30796" name="Text Box 76"/>
          <p:cNvSpPr txBox="1">
            <a:spLocks noChangeArrowheads="1"/>
          </p:cNvSpPr>
          <p:nvPr/>
        </p:nvSpPr>
        <p:spPr bwMode="auto">
          <a:xfrm>
            <a:off x="2268538" y="2997200"/>
            <a:ext cx="4603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н</a:t>
            </a:r>
          </a:p>
        </p:txBody>
      </p:sp>
      <p:sp>
        <p:nvSpPr>
          <p:cNvPr id="30797" name="Text Box 77"/>
          <p:cNvSpPr txBox="1">
            <a:spLocks noChangeArrowheads="1"/>
          </p:cNvSpPr>
          <p:nvPr/>
        </p:nvSpPr>
        <p:spPr bwMode="auto">
          <a:xfrm>
            <a:off x="2916238" y="2997200"/>
            <a:ext cx="438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е</a:t>
            </a:r>
          </a:p>
        </p:txBody>
      </p:sp>
      <p:sp>
        <p:nvSpPr>
          <p:cNvPr id="30798" name="Text Box 78"/>
          <p:cNvSpPr txBox="1">
            <a:spLocks noChangeArrowheads="1"/>
          </p:cNvSpPr>
          <p:nvPr/>
        </p:nvSpPr>
        <p:spPr bwMode="auto">
          <a:xfrm>
            <a:off x="3563938" y="2997200"/>
            <a:ext cx="4079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т</a:t>
            </a:r>
          </a:p>
        </p:txBody>
      </p:sp>
      <p:sp>
        <p:nvSpPr>
          <p:cNvPr id="30799" name="Text Box 79"/>
          <p:cNvSpPr txBox="1">
            <a:spLocks noChangeArrowheads="1"/>
          </p:cNvSpPr>
          <p:nvPr/>
        </p:nvSpPr>
        <p:spPr bwMode="auto">
          <a:xfrm>
            <a:off x="4140200" y="2997200"/>
            <a:ext cx="438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у</a:t>
            </a:r>
          </a:p>
        </p:txBody>
      </p:sp>
      <p:sp>
        <p:nvSpPr>
          <p:cNvPr id="30800" name="Text Box 80"/>
          <p:cNvSpPr txBox="1">
            <a:spLocks noChangeArrowheads="1"/>
          </p:cNvSpPr>
          <p:nvPr/>
        </p:nvSpPr>
        <p:spPr bwMode="auto">
          <a:xfrm>
            <a:off x="4787900" y="2997200"/>
            <a:ext cx="565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ш</a:t>
            </a:r>
          </a:p>
        </p:txBody>
      </p:sp>
      <p:sp>
        <p:nvSpPr>
          <p:cNvPr id="30801" name="Text Box 81"/>
          <p:cNvSpPr txBox="1">
            <a:spLocks noChangeArrowheads="1"/>
          </p:cNvSpPr>
          <p:nvPr/>
        </p:nvSpPr>
        <p:spPr bwMode="auto">
          <a:xfrm>
            <a:off x="5364163" y="2997200"/>
            <a:ext cx="4651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и</a:t>
            </a:r>
          </a:p>
        </p:txBody>
      </p:sp>
      <p:sp>
        <p:nvSpPr>
          <p:cNvPr id="30802" name="Text Box 82"/>
          <p:cNvSpPr txBox="1">
            <a:spLocks noChangeArrowheads="1"/>
          </p:cNvSpPr>
          <p:nvPr/>
        </p:nvSpPr>
        <p:spPr bwMode="auto">
          <a:xfrm>
            <a:off x="5940425" y="2997200"/>
            <a:ext cx="4079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т</a:t>
            </a:r>
          </a:p>
        </p:txBody>
      </p:sp>
      <p:sp>
        <p:nvSpPr>
          <p:cNvPr id="30803" name="Text Box 83"/>
          <p:cNvSpPr txBox="1">
            <a:spLocks noChangeArrowheads="1"/>
          </p:cNvSpPr>
          <p:nvPr/>
        </p:nvSpPr>
        <p:spPr bwMode="auto">
          <a:xfrm>
            <a:off x="6516688" y="2997200"/>
            <a:ext cx="438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е</a:t>
            </a:r>
          </a:p>
        </p:txBody>
      </p:sp>
      <p:sp>
        <p:nvSpPr>
          <p:cNvPr id="30804" name="Text Box 84"/>
          <p:cNvSpPr txBox="1">
            <a:spLocks noChangeArrowheads="1"/>
          </p:cNvSpPr>
          <p:nvPr/>
        </p:nvSpPr>
        <p:spPr bwMode="auto">
          <a:xfrm>
            <a:off x="7019925" y="2997200"/>
            <a:ext cx="4746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л</a:t>
            </a:r>
          </a:p>
        </p:txBody>
      </p:sp>
      <p:sp>
        <p:nvSpPr>
          <p:cNvPr id="30805" name="Text Box 85"/>
          <p:cNvSpPr txBox="1">
            <a:spLocks noChangeArrowheads="1"/>
          </p:cNvSpPr>
          <p:nvPr/>
        </p:nvSpPr>
        <p:spPr bwMode="auto">
          <a:xfrm>
            <a:off x="7596188" y="2997200"/>
            <a:ext cx="4651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ь</a:t>
            </a:r>
          </a:p>
        </p:txBody>
      </p:sp>
      <p:sp>
        <p:nvSpPr>
          <p:cNvPr id="20499" name="AutoShape 86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12088" y="6092825"/>
            <a:ext cx="792162" cy="504825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0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0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0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0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0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0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0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0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0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0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30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30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94" grpId="0"/>
      <p:bldP spid="30795" grpId="0"/>
      <p:bldP spid="30796" grpId="0"/>
      <p:bldP spid="30797" grpId="0"/>
      <p:bldP spid="30798" grpId="0"/>
      <p:bldP spid="30799" grpId="0"/>
      <p:bldP spid="30800" grpId="0"/>
      <p:bldP spid="30801" grpId="0"/>
      <p:bldP spid="30802" grpId="0"/>
      <p:bldP spid="30803" grpId="0"/>
      <p:bldP spid="30804" grpId="0"/>
      <p:bldP spid="3080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WordArt 5"/>
          <p:cNvSpPr>
            <a:spLocks noChangeArrowheads="1" noChangeShapeType="1" noTextEdit="1"/>
          </p:cNvSpPr>
          <p:nvPr/>
        </p:nvSpPr>
        <p:spPr bwMode="auto">
          <a:xfrm rot="401587">
            <a:off x="971550" y="4076700"/>
            <a:ext cx="7345363" cy="258286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r>
              <a:rPr lang="ru-RU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rial Black"/>
              </a:rPr>
              <a:t>Помните, друзья,</a:t>
            </a:r>
          </a:p>
          <a:p>
            <a:r>
              <a:rPr lang="ru-RU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rial Black"/>
              </a:rPr>
              <a:t>что с огнём шутить нельзя </a:t>
            </a:r>
          </a:p>
        </p:txBody>
      </p:sp>
      <p:pic>
        <p:nvPicPr>
          <p:cNvPr id="3075" name="Рисунок 4" descr="get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500063"/>
            <a:ext cx="4810125" cy="363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WordArt 4"/>
          <p:cNvSpPr>
            <a:spLocks noChangeArrowheads="1" noChangeShapeType="1" noTextEdit="1"/>
          </p:cNvSpPr>
          <p:nvPr/>
        </p:nvSpPr>
        <p:spPr bwMode="auto">
          <a:xfrm>
            <a:off x="611188" y="692150"/>
            <a:ext cx="8064500" cy="223202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r>
              <a:rPr lang="ru-RU" sz="3600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Продолжи пословицу</a:t>
            </a:r>
          </a:p>
        </p:txBody>
      </p:sp>
      <p:sp>
        <p:nvSpPr>
          <p:cNvPr id="21507" name="Text Box 7"/>
          <p:cNvSpPr txBox="1">
            <a:spLocks noChangeArrowheads="1"/>
          </p:cNvSpPr>
          <p:nvPr/>
        </p:nvSpPr>
        <p:spPr bwMode="auto">
          <a:xfrm>
            <a:off x="5940425" y="3644900"/>
            <a:ext cx="2611438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Выбери продолжение пословицы и кликни по нему кнопкой мыши</a:t>
            </a:r>
          </a:p>
        </p:txBody>
      </p:sp>
      <p:sp>
        <p:nvSpPr>
          <p:cNvPr id="21508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12088" y="6092825"/>
            <a:ext cx="792162" cy="504825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pic>
        <p:nvPicPr>
          <p:cNvPr id="21509" name="Picture 11" descr="IMG_6787"/>
          <p:cNvPicPr>
            <a:picLocks noChangeAspect="1" noChangeArrowheads="1"/>
          </p:cNvPicPr>
          <p:nvPr/>
        </p:nvPicPr>
        <p:blipFill>
          <a:blip r:embed="rId3" cstate="print"/>
          <a:srcRect l="45866" t="11853" b="44218"/>
          <a:stretch>
            <a:fillRect/>
          </a:stretch>
        </p:blipFill>
        <p:spPr bwMode="auto">
          <a:xfrm>
            <a:off x="1116013" y="2492375"/>
            <a:ext cx="338455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ChangeArrowheads="1"/>
          </p:cNvSpPr>
          <p:nvPr/>
        </p:nvSpPr>
        <p:spPr bwMode="auto">
          <a:xfrm>
            <a:off x="900113" y="404813"/>
            <a:ext cx="71977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eaLnBrk="0" hangingPunct="0"/>
            <a:r>
              <a:rPr lang="ru-RU" sz="2800">
                <a:solidFill>
                  <a:srgbClr val="CC3300"/>
                </a:solidFill>
              </a:rPr>
              <a:t>Там не загорится, ___________________</a:t>
            </a:r>
          </a:p>
        </p:txBody>
      </p:sp>
      <p:sp>
        <p:nvSpPr>
          <p:cNvPr id="22531" name="Rectangle 6"/>
          <p:cNvSpPr>
            <a:spLocks noChangeArrowheads="1"/>
          </p:cNvSpPr>
          <p:nvPr/>
        </p:nvSpPr>
        <p:spPr bwMode="auto">
          <a:xfrm>
            <a:off x="395288" y="1412875"/>
            <a:ext cx="728186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eaLnBrk="0" hangingPunct="0"/>
            <a:r>
              <a:rPr lang="ru-RU" sz="2800">
                <a:solidFill>
                  <a:srgbClr val="CC3300"/>
                </a:solidFill>
              </a:rPr>
              <a:t>Не имей привычки, __________________</a:t>
            </a:r>
          </a:p>
        </p:txBody>
      </p:sp>
      <p:sp>
        <p:nvSpPr>
          <p:cNvPr id="33799" name="Rectangle 7"/>
          <p:cNvSpPr>
            <a:spLocks noChangeArrowheads="1"/>
          </p:cNvSpPr>
          <p:nvPr/>
        </p:nvSpPr>
        <p:spPr bwMode="auto">
          <a:xfrm>
            <a:off x="3563938" y="5734050"/>
            <a:ext cx="46450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2800">
                <a:solidFill>
                  <a:srgbClr val="333399"/>
                </a:solidFill>
              </a:rPr>
              <a:t>носить в кармане спички</a:t>
            </a:r>
          </a:p>
        </p:txBody>
      </p:sp>
      <p:sp>
        <p:nvSpPr>
          <p:cNvPr id="22533" name="Rectangle 8"/>
          <p:cNvSpPr>
            <a:spLocks noChangeArrowheads="1"/>
          </p:cNvSpPr>
          <p:nvPr/>
        </p:nvSpPr>
        <p:spPr bwMode="auto">
          <a:xfrm>
            <a:off x="827088" y="2205038"/>
            <a:ext cx="72659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eaLnBrk="0" hangingPunct="0"/>
            <a:r>
              <a:rPr lang="ru-RU" sz="2800">
                <a:solidFill>
                  <a:srgbClr val="CC3300"/>
                </a:solidFill>
              </a:rPr>
              <a:t>Солома с огнем _____________________</a:t>
            </a:r>
          </a:p>
        </p:txBody>
      </p:sp>
      <p:sp>
        <p:nvSpPr>
          <p:cNvPr id="33801" name="Rectangle 9"/>
          <p:cNvSpPr>
            <a:spLocks noChangeArrowheads="1"/>
          </p:cNvSpPr>
          <p:nvPr/>
        </p:nvSpPr>
        <p:spPr bwMode="auto">
          <a:xfrm>
            <a:off x="6588125" y="5013325"/>
            <a:ext cx="19827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2800">
                <a:solidFill>
                  <a:srgbClr val="333399"/>
                </a:solidFill>
              </a:rPr>
              <a:t>не дружит</a:t>
            </a:r>
          </a:p>
        </p:txBody>
      </p:sp>
      <p:sp>
        <p:nvSpPr>
          <p:cNvPr id="22535" name="Rectangle 10"/>
          <p:cNvSpPr>
            <a:spLocks noChangeArrowheads="1"/>
          </p:cNvSpPr>
          <p:nvPr/>
        </p:nvSpPr>
        <p:spPr bwMode="auto">
          <a:xfrm>
            <a:off x="684213" y="3141663"/>
            <a:ext cx="74009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eaLnBrk="0" hangingPunct="0"/>
            <a:r>
              <a:rPr lang="ru-RU" sz="2800">
                <a:solidFill>
                  <a:srgbClr val="CC3300"/>
                </a:solidFill>
              </a:rPr>
              <a:t>Маленькая спичка сжигает ____________</a:t>
            </a:r>
          </a:p>
        </p:txBody>
      </p:sp>
      <p:sp>
        <p:nvSpPr>
          <p:cNvPr id="33803" name="Rectangle 11"/>
          <p:cNvSpPr>
            <a:spLocks noChangeArrowheads="1"/>
          </p:cNvSpPr>
          <p:nvPr/>
        </p:nvSpPr>
        <p:spPr bwMode="auto">
          <a:xfrm>
            <a:off x="539750" y="5876925"/>
            <a:ext cx="25193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2800">
                <a:solidFill>
                  <a:srgbClr val="333399"/>
                </a:solidFill>
              </a:rPr>
              <a:t>большой лес</a:t>
            </a:r>
          </a:p>
        </p:txBody>
      </p:sp>
      <p:sp>
        <p:nvSpPr>
          <p:cNvPr id="33805" name="Rectangle 13"/>
          <p:cNvSpPr>
            <a:spLocks noChangeArrowheads="1"/>
          </p:cNvSpPr>
          <p:nvPr/>
        </p:nvSpPr>
        <p:spPr bwMode="auto">
          <a:xfrm>
            <a:off x="900113" y="4941888"/>
            <a:ext cx="23272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2800">
                <a:solidFill>
                  <a:srgbClr val="333399"/>
                </a:solidFill>
              </a:rPr>
              <a:t>где огня нет</a:t>
            </a:r>
          </a:p>
        </p:txBody>
      </p:sp>
      <p:sp>
        <p:nvSpPr>
          <p:cNvPr id="22538" name="Rectangle 14"/>
          <p:cNvSpPr>
            <a:spLocks noChangeArrowheads="1"/>
          </p:cNvSpPr>
          <p:nvPr/>
        </p:nvSpPr>
        <p:spPr bwMode="auto">
          <a:xfrm>
            <a:off x="611188" y="4076700"/>
            <a:ext cx="747871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eaLnBrk="0" hangingPunct="0"/>
            <a:r>
              <a:rPr lang="ru-RU" sz="2800">
                <a:solidFill>
                  <a:srgbClr val="CC3300"/>
                </a:solidFill>
              </a:rPr>
              <a:t>Спичка невеличка, ___________________ </a:t>
            </a:r>
          </a:p>
        </p:txBody>
      </p:sp>
      <p:sp>
        <p:nvSpPr>
          <p:cNvPr id="33807" name="Rectangle 15"/>
          <p:cNvSpPr>
            <a:spLocks noChangeArrowheads="1"/>
          </p:cNvSpPr>
          <p:nvPr/>
        </p:nvSpPr>
        <p:spPr bwMode="auto">
          <a:xfrm>
            <a:off x="3635375" y="5013325"/>
            <a:ext cx="27511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2800">
                <a:solidFill>
                  <a:srgbClr val="333399"/>
                </a:solidFill>
              </a:rPr>
              <a:t>огонь великан</a:t>
            </a:r>
          </a:p>
        </p:txBody>
      </p:sp>
      <p:sp>
        <p:nvSpPr>
          <p:cNvPr id="22540" name="AutoShape 1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172450" y="6308725"/>
            <a:ext cx="720725" cy="361950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pic>
        <p:nvPicPr>
          <p:cNvPr id="22541" name="Picture 19" descr="image93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1013" y="1844675"/>
            <a:ext cx="806450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38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3526E-6 L 0.40035 -0.6566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38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-3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80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38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27168E-6 L 0.10173 -0.13202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38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" y="-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80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38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27168E-6 L -0.17135 -0.4048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6" y="-2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80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38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1.6185E-6 L 0.53958 -0.39422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338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" y="-1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80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37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2.36994E-6 L 0.04531 -0.625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" y="-3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799"/>
                  </p:tgtEl>
                </p:cond>
              </p:nextCondLst>
            </p:seq>
          </p:childTnLst>
        </p:cTn>
      </p:par>
    </p:tnLst>
    <p:bldLst>
      <p:bldP spid="33799" grpId="0"/>
      <p:bldP spid="33801" grpId="0"/>
      <p:bldP spid="33803" grpId="0"/>
      <p:bldP spid="33805" grpId="0"/>
      <p:bldP spid="3380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WordArt 4"/>
          <p:cNvSpPr>
            <a:spLocks noChangeArrowheads="1" noChangeShapeType="1" noTextEdit="1"/>
          </p:cNvSpPr>
          <p:nvPr/>
        </p:nvSpPr>
        <p:spPr bwMode="auto">
          <a:xfrm>
            <a:off x="1331913" y="1557338"/>
            <a:ext cx="6769100" cy="1800225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0"/>
              </a:avLst>
            </a:prstTxWarp>
          </a:bodyPr>
          <a:lstStyle/>
          <a:p>
            <a:r>
              <a:rPr lang="ru-RU" sz="3600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ВИКТОРИНА</a:t>
            </a:r>
          </a:p>
        </p:txBody>
      </p:sp>
      <p:pic>
        <p:nvPicPr>
          <p:cNvPr id="23555" name="Picture 5" descr="ill_syuzhet_poz_kom"/>
          <p:cNvPicPr>
            <a:picLocks noChangeAspect="1" noChangeArrowheads="1"/>
          </p:cNvPicPr>
          <p:nvPr/>
        </p:nvPicPr>
        <p:blipFill>
          <a:blip r:embed="rId2" cstate="print"/>
          <a:srcRect t="45161" r="51196" b="6023"/>
          <a:stretch>
            <a:fillRect/>
          </a:stretch>
        </p:blipFill>
        <p:spPr bwMode="auto">
          <a:xfrm>
            <a:off x="323850" y="3860800"/>
            <a:ext cx="3673475" cy="275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6" descr="ill_syuzhet_poz_kom"/>
          <p:cNvPicPr>
            <a:picLocks noChangeAspect="1" noChangeArrowheads="1"/>
          </p:cNvPicPr>
          <p:nvPr/>
        </p:nvPicPr>
        <p:blipFill>
          <a:blip r:embed="rId2" cstate="print"/>
          <a:srcRect l="52672" t="48477" b="7021"/>
          <a:stretch>
            <a:fillRect/>
          </a:stretch>
        </p:blipFill>
        <p:spPr bwMode="auto">
          <a:xfrm>
            <a:off x="2555875" y="260350"/>
            <a:ext cx="3455988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AutoShape 7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172450" y="6308725"/>
            <a:ext cx="720725" cy="361950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sp>
        <p:nvSpPr>
          <p:cNvPr id="23558" name="Text Box 8"/>
          <p:cNvSpPr txBox="1">
            <a:spLocks noChangeArrowheads="1"/>
          </p:cNvSpPr>
          <p:nvPr/>
        </p:nvSpPr>
        <p:spPr bwMode="auto">
          <a:xfrm>
            <a:off x="4716463" y="4508500"/>
            <a:ext cx="3621087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Кликни кнопкой мыши по выбранному варианту. При верном ответе прозвучат колокольчики.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4"/>
          <p:cNvSpPr txBox="1">
            <a:spLocks noChangeArrowheads="1"/>
          </p:cNvSpPr>
          <p:nvPr/>
        </p:nvSpPr>
        <p:spPr bwMode="auto">
          <a:xfrm>
            <a:off x="1187450" y="858838"/>
            <a:ext cx="71453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4000">
                <a:solidFill>
                  <a:srgbClr val="A50021"/>
                </a:solidFill>
              </a:rPr>
              <a:t>Телефон пожарной охраны</a:t>
            </a:r>
          </a:p>
        </p:txBody>
      </p:sp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1331913" y="2133600"/>
            <a:ext cx="15684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4000">
                <a:solidFill>
                  <a:srgbClr val="003399"/>
                </a:solidFill>
              </a:rPr>
              <a:t>А)  02</a:t>
            </a:r>
          </a:p>
        </p:txBody>
      </p:sp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1331913" y="3141663"/>
            <a:ext cx="15668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4000">
                <a:solidFill>
                  <a:srgbClr val="003399"/>
                </a:solidFill>
              </a:rPr>
              <a:t>Б)  01</a:t>
            </a:r>
          </a:p>
        </p:txBody>
      </p:sp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1403350" y="4221163"/>
            <a:ext cx="14271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4000">
                <a:solidFill>
                  <a:srgbClr val="003399"/>
                </a:solidFill>
              </a:rPr>
              <a:t>В) 03</a:t>
            </a:r>
          </a:p>
        </p:txBody>
      </p:sp>
      <p:pic>
        <p:nvPicPr>
          <p:cNvPr id="24582" name="Picture 10" descr="IMG_6783"/>
          <p:cNvPicPr>
            <a:picLocks noChangeAspect="1" noChangeArrowheads="1"/>
          </p:cNvPicPr>
          <p:nvPr/>
        </p:nvPicPr>
        <p:blipFill>
          <a:blip r:embed="rId3" cstate="print"/>
          <a:srcRect l="3827" t="36160"/>
          <a:stretch>
            <a:fillRect/>
          </a:stretch>
        </p:blipFill>
        <p:spPr bwMode="auto">
          <a:xfrm>
            <a:off x="3851275" y="2060575"/>
            <a:ext cx="4311650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3" name="AutoShape 11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172450" y="6308725"/>
            <a:ext cx="720725" cy="361950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58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84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58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3584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84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58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847"/>
                  </p:tgtEl>
                </p:cond>
              </p:nextCondLst>
            </p:seq>
          </p:childTnLst>
        </p:cTn>
      </p:par>
    </p:tnLst>
    <p:bldLst>
      <p:bldP spid="35845" grpId="0"/>
      <p:bldP spid="35846" grpId="0"/>
      <p:bldP spid="3584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4"/>
          <p:cNvSpPr txBox="1">
            <a:spLocks noChangeArrowheads="1"/>
          </p:cNvSpPr>
          <p:nvPr/>
        </p:nvSpPr>
        <p:spPr bwMode="auto">
          <a:xfrm>
            <a:off x="1023938" y="143192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ru-RU" b="0"/>
          </a:p>
        </p:txBody>
      </p:sp>
      <p:sp>
        <p:nvSpPr>
          <p:cNvPr id="25603" name="Rectangle 6"/>
          <p:cNvSpPr>
            <a:spLocks noChangeArrowheads="1"/>
          </p:cNvSpPr>
          <p:nvPr/>
        </p:nvSpPr>
        <p:spPr bwMode="auto">
          <a:xfrm>
            <a:off x="179388" y="476250"/>
            <a:ext cx="8713787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solidFill>
                  <a:srgbClr val="A50021"/>
                </a:solidFill>
              </a:rPr>
              <a:t>Какой  цвет используется для   покраски предметов пожаротушения?</a:t>
            </a:r>
          </a:p>
        </p:txBody>
      </p:sp>
      <p:sp>
        <p:nvSpPr>
          <p:cNvPr id="36871" name="Text Box 7"/>
          <p:cNvSpPr txBox="1">
            <a:spLocks noChangeArrowheads="1"/>
          </p:cNvSpPr>
          <p:nvPr/>
        </p:nvSpPr>
        <p:spPr bwMode="auto">
          <a:xfrm>
            <a:off x="1331913" y="2636838"/>
            <a:ext cx="2530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4000">
                <a:solidFill>
                  <a:srgbClr val="333399"/>
                </a:solidFill>
              </a:rPr>
              <a:t>А)  синий</a:t>
            </a:r>
          </a:p>
        </p:txBody>
      </p:sp>
      <p:sp>
        <p:nvSpPr>
          <p:cNvPr id="36873" name="Text Box 9"/>
          <p:cNvSpPr txBox="1">
            <a:spLocks noChangeArrowheads="1"/>
          </p:cNvSpPr>
          <p:nvPr/>
        </p:nvSpPr>
        <p:spPr bwMode="auto">
          <a:xfrm>
            <a:off x="1187450" y="3644900"/>
            <a:ext cx="31940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4000">
                <a:solidFill>
                  <a:srgbClr val="333399"/>
                </a:solidFill>
              </a:rPr>
              <a:t>Б)  зелёный</a:t>
            </a:r>
          </a:p>
        </p:txBody>
      </p:sp>
      <p:sp>
        <p:nvSpPr>
          <p:cNvPr id="36874" name="Text Box 10"/>
          <p:cNvSpPr txBox="1">
            <a:spLocks noChangeArrowheads="1"/>
          </p:cNvSpPr>
          <p:nvPr/>
        </p:nvSpPr>
        <p:spPr bwMode="auto">
          <a:xfrm>
            <a:off x="1187450" y="4652963"/>
            <a:ext cx="31845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4000">
                <a:solidFill>
                  <a:srgbClr val="333399"/>
                </a:solidFill>
              </a:rPr>
              <a:t>В)  красный</a:t>
            </a:r>
          </a:p>
        </p:txBody>
      </p:sp>
      <p:pic>
        <p:nvPicPr>
          <p:cNvPr id="36875" name="Picture 11" descr="sp-01w1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9700" y="2349500"/>
            <a:ext cx="3289300" cy="385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8" name="AutoShape 12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331913" y="6092825"/>
            <a:ext cx="720725" cy="361950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68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871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68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87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68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3687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68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68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874"/>
                  </p:tgtEl>
                </p:cond>
              </p:nextCondLst>
            </p:seq>
          </p:childTnLst>
        </p:cTn>
      </p:par>
    </p:tnLst>
    <p:bldLst>
      <p:bldP spid="36871" grpId="0"/>
      <p:bldP spid="36873" grpId="0"/>
      <p:bldP spid="3687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5"/>
          <p:cNvSpPr>
            <a:spLocks noChangeArrowheads="1"/>
          </p:cNvSpPr>
          <p:nvPr/>
        </p:nvSpPr>
        <p:spPr bwMode="auto">
          <a:xfrm>
            <a:off x="539750" y="692150"/>
            <a:ext cx="7777163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solidFill>
                  <a:srgbClr val="A50021"/>
                </a:solidFill>
              </a:rPr>
              <a:t>Что помогает пожарным подняться на верхние этажи?</a:t>
            </a:r>
          </a:p>
        </p:txBody>
      </p:sp>
      <p:sp>
        <p:nvSpPr>
          <p:cNvPr id="37894" name="Rectangle 6"/>
          <p:cNvSpPr>
            <a:spLocks noChangeArrowheads="1"/>
          </p:cNvSpPr>
          <p:nvPr/>
        </p:nvSpPr>
        <p:spPr bwMode="auto">
          <a:xfrm>
            <a:off x="827088" y="2276475"/>
            <a:ext cx="21891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ru-RU" sz="3600">
                <a:solidFill>
                  <a:srgbClr val="003399"/>
                </a:solidFill>
              </a:rPr>
              <a:t>А) лифт</a:t>
            </a:r>
          </a:p>
        </p:txBody>
      </p:sp>
      <p:sp>
        <p:nvSpPr>
          <p:cNvPr id="37895" name="Rectangle 7"/>
          <p:cNvSpPr>
            <a:spLocks noChangeArrowheads="1"/>
          </p:cNvSpPr>
          <p:nvPr/>
        </p:nvSpPr>
        <p:spPr bwMode="auto">
          <a:xfrm>
            <a:off x="755650" y="3284538"/>
            <a:ext cx="3652838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003399"/>
                </a:solidFill>
              </a:rPr>
              <a:t>Б) раздвижная </a:t>
            </a:r>
          </a:p>
          <a:p>
            <a:pPr algn="l"/>
            <a:r>
              <a:rPr lang="ru-RU" sz="3600">
                <a:solidFill>
                  <a:srgbClr val="003399"/>
                </a:solidFill>
              </a:rPr>
              <a:t>     лестница</a:t>
            </a:r>
          </a:p>
        </p:txBody>
      </p:sp>
      <p:sp>
        <p:nvSpPr>
          <p:cNvPr id="37896" name="Rectangle 8"/>
          <p:cNvSpPr>
            <a:spLocks noChangeArrowheads="1"/>
          </p:cNvSpPr>
          <p:nvPr/>
        </p:nvSpPr>
        <p:spPr bwMode="auto">
          <a:xfrm>
            <a:off x="827088" y="4652963"/>
            <a:ext cx="387032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003399"/>
                </a:solidFill>
              </a:rPr>
              <a:t>В) водосточная </a:t>
            </a:r>
          </a:p>
          <a:p>
            <a:pPr algn="l"/>
            <a:r>
              <a:rPr lang="ru-RU" sz="3600">
                <a:solidFill>
                  <a:srgbClr val="003399"/>
                </a:solidFill>
              </a:rPr>
              <a:t>      труба</a:t>
            </a:r>
          </a:p>
        </p:txBody>
      </p:sp>
      <p:pic>
        <p:nvPicPr>
          <p:cNvPr id="37897" name="Picture 9" descr="k1109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825" y="2349500"/>
            <a:ext cx="3740150" cy="374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1" name="AutoShape 1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172450" y="6308725"/>
            <a:ext cx="720725" cy="361950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78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89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78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378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78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78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7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89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78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896"/>
                  </p:tgtEl>
                </p:cond>
              </p:nextCondLst>
            </p:seq>
          </p:childTnLst>
        </p:cTn>
      </p:par>
    </p:tnLst>
    <p:bldLst>
      <p:bldP spid="37894" grpId="0"/>
      <p:bldP spid="37895" grpId="0"/>
      <p:bldP spid="3789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172450" y="6308725"/>
            <a:ext cx="720725" cy="361950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sp>
        <p:nvSpPr>
          <p:cNvPr id="27651" name="Rectangle 6"/>
          <p:cNvSpPr>
            <a:spLocks noChangeArrowheads="1"/>
          </p:cNvSpPr>
          <p:nvPr/>
        </p:nvSpPr>
        <p:spPr bwMode="auto">
          <a:xfrm>
            <a:off x="-396875" y="333375"/>
            <a:ext cx="9891713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>
                <a:solidFill>
                  <a:srgbClr val="A50021"/>
                </a:solidFill>
              </a:rPr>
              <a:t>Что не надо делать, если вы заметили пожар?</a:t>
            </a:r>
          </a:p>
        </p:txBody>
      </p:sp>
      <p:sp>
        <p:nvSpPr>
          <p:cNvPr id="38919" name="Rectangle 7"/>
          <p:cNvSpPr>
            <a:spLocks noChangeArrowheads="1"/>
          </p:cNvSpPr>
          <p:nvPr/>
        </p:nvSpPr>
        <p:spPr bwMode="auto">
          <a:xfrm>
            <a:off x="684213" y="1916113"/>
            <a:ext cx="63436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333399"/>
                </a:solidFill>
              </a:rPr>
              <a:t>А)  начинать тушить пожар</a:t>
            </a:r>
          </a:p>
        </p:txBody>
      </p:sp>
      <p:sp>
        <p:nvSpPr>
          <p:cNvPr id="38920" name="Rectangle 8"/>
          <p:cNvSpPr>
            <a:spLocks noChangeArrowheads="1"/>
          </p:cNvSpPr>
          <p:nvPr/>
        </p:nvSpPr>
        <p:spPr bwMode="auto">
          <a:xfrm>
            <a:off x="755650" y="2636838"/>
            <a:ext cx="44418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333399"/>
                </a:solidFill>
              </a:rPr>
              <a:t>Б) звать взрослых</a:t>
            </a:r>
          </a:p>
        </p:txBody>
      </p:sp>
      <p:sp>
        <p:nvSpPr>
          <p:cNvPr id="38921" name="Rectangle 9"/>
          <p:cNvSpPr>
            <a:spLocks noChangeArrowheads="1"/>
          </p:cNvSpPr>
          <p:nvPr/>
        </p:nvSpPr>
        <p:spPr bwMode="auto">
          <a:xfrm>
            <a:off x="755650" y="3357563"/>
            <a:ext cx="57102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333399"/>
                </a:solidFill>
              </a:rPr>
              <a:t>В)  вызывать пожарных</a:t>
            </a:r>
          </a:p>
        </p:txBody>
      </p:sp>
      <p:pic>
        <p:nvPicPr>
          <p:cNvPr id="27655" name="Picture 10" descr="1445_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875" y="4149725"/>
            <a:ext cx="3492500" cy="2570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89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89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91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89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92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89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921"/>
                  </p:tgtEl>
                </p:cond>
              </p:nextCondLst>
            </p:seq>
          </p:childTnLst>
        </p:cTn>
      </p:par>
    </p:tnLst>
    <p:bldLst>
      <p:bldP spid="38919" grpId="0"/>
      <p:bldP spid="38920" grpId="0"/>
      <p:bldP spid="3892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172450" y="6308725"/>
            <a:ext cx="720725" cy="361950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sp>
        <p:nvSpPr>
          <p:cNvPr id="28675" name="Rectangle 5"/>
          <p:cNvSpPr>
            <a:spLocks noChangeArrowheads="1"/>
          </p:cNvSpPr>
          <p:nvPr/>
        </p:nvSpPr>
        <p:spPr bwMode="auto">
          <a:xfrm>
            <a:off x="323850" y="274638"/>
            <a:ext cx="8820150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3600">
                <a:solidFill>
                  <a:srgbClr val="A50021"/>
                </a:solidFill>
              </a:rPr>
              <a:t>Какой бытовой прибор, оставленный включённым в сеть без присмотра, становится причиной пожара </a:t>
            </a:r>
          </a:p>
          <a:p>
            <a:pPr eaLnBrk="0" hangingPunct="0"/>
            <a:r>
              <a:rPr lang="ru-RU" sz="3600">
                <a:solidFill>
                  <a:srgbClr val="A50021"/>
                </a:solidFill>
              </a:rPr>
              <a:t>чаще всего?</a:t>
            </a:r>
          </a:p>
        </p:txBody>
      </p:sp>
      <p:pic>
        <p:nvPicPr>
          <p:cNvPr id="28676" name="Picture 6" descr="95595_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4213" y="2420938"/>
            <a:ext cx="2016125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7" descr="samsung-21M20"/>
          <p:cNvPicPr>
            <a:picLocks noChangeAspect="1" noChangeArrowheads="1"/>
          </p:cNvPicPr>
          <p:nvPr/>
        </p:nvPicPr>
        <p:blipFill>
          <a:blip r:embed="rId5" cstate="print"/>
          <a:srcRect b="5923"/>
          <a:stretch>
            <a:fillRect/>
          </a:stretch>
        </p:blipFill>
        <p:spPr bwMode="auto">
          <a:xfrm>
            <a:off x="6372225" y="2565400"/>
            <a:ext cx="2127250" cy="175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8" descr="view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03575" y="4149725"/>
            <a:ext cx="2546350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5" name="Text Box 9"/>
          <p:cNvSpPr txBox="1">
            <a:spLocks noChangeArrowheads="1"/>
          </p:cNvSpPr>
          <p:nvPr/>
        </p:nvSpPr>
        <p:spPr bwMode="auto">
          <a:xfrm>
            <a:off x="684213" y="4508500"/>
            <a:ext cx="17795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200">
                <a:solidFill>
                  <a:srgbClr val="003399"/>
                </a:solidFill>
              </a:rPr>
              <a:t>А)  утюг</a:t>
            </a:r>
          </a:p>
        </p:txBody>
      </p:sp>
      <p:sp>
        <p:nvSpPr>
          <p:cNvPr id="39946" name="Text Box 10"/>
          <p:cNvSpPr txBox="1">
            <a:spLocks noChangeArrowheads="1"/>
          </p:cNvSpPr>
          <p:nvPr/>
        </p:nvSpPr>
        <p:spPr bwMode="auto">
          <a:xfrm>
            <a:off x="6135688" y="4427538"/>
            <a:ext cx="28273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200">
                <a:solidFill>
                  <a:srgbClr val="003399"/>
                </a:solidFill>
              </a:rPr>
              <a:t>Б) телевизор</a:t>
            </a:r>
          </a:p>
        </p:txBody>
      </p:sp>
      <p:sp>
        <p:nvSpPr>
          <p:cNvPr id="39947" name="Text Box 11"/>
          <p:cNvSpPr txBox="1">
            <a:spLocks noChangeArrowheads="1"/>
          </p:cNvSpPr>
          <p:nvPr/>
        </p:nvSpPr>
        <p:spPr bwMode="auto">
          <a:xfrm>
            <a:off x="2555875" y="6092825"/>
            <a:ext cx="39211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200">
                <a:solidFill>
                  <a:srgbClr val="003399"/>
                </a:solidFill>
              </a:rPr>
              <a:t>В) радиоприёмник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99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994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94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99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94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99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946"/>
                  </p:tgtEl>
                </p:cond>
              </p:nextCondLst>
            </p:seq>
          </p:childTnLst>
        </p:cTn>
      </p:par>
    </p:tnLst>
    <p:bldLst>
      <p:bldP spid="39945" grpId="0"/>
      <p:bldP spid="39946" grpId="0"/>
      <p:bldP spid="3994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5"/>
          <p:cNvSpPr>
            <a:spLocks noChangeArrowheads="1"/>
          </p:cNvSpPr>
          <p:nvPr/>
        </p:nvSpPr>
        <p:spPr bwMode="auto">
          <a:xfrm>
            <a:off x="323850" y="620713"/>
            <a:ext cx="8316913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solidFill>
                  <a:srgbClr val="A50021"/>
                </a:solidFill>
              </a:rPr>
              <a:t>Какая   из   игр   может   привести   к пожару?</a:t>
            </a:r>
          </a:p>
        </p:txBody>
      </p:sp>
      <p:sp>
        <p:nvSpPr>
          <p:cNvPr id="40966" name="Rectangle 6"/>
          <p:cNvSpPr>
            <a:spLocks noChangeArrowheads="1"/>
          </p:cNvSpPr>
          <p:nvPr/>
        </p:nvSpPr>
        <p:spPr bwMode="auto">
          <a:xfrm>
            <a:off x="827088" y="1916113"/>
            <a:ext cx="73421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200">
                <a:solidFill>
                  <a:srgbClr val="333399"/>
                </a:solidFill>
              </a:rPr>
              <a:t>А) складывание домика из кубиков</a:t>
            </a:r>
          </a:p>
        </p:txBody>
      </p:sp>
      <p:sp>
        <p:nvSpPr>
          <p:cNvPr id="40967" name="Rectangle 7"/>
          <p:cNvSpPr>
            <a:spLocks noChangeArrowheads="1"/>
          </p:cNvSpPr>
          <p:nvPr/>
        </p:nvSpPr>
        <p:spPr bwMode="auto">
          <a:xfrm>
            <a:off x="900113" y="2636838"/>
            <a:ext cx="709771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200">
                <a:solidFill>
                  <a:srgbClr val="333399"/>
                </a:solidFill>
              </a:rPr>
              <a:t>Б) складывание домика из спичек</a:t>
            </a:r>
          </a:p>
        </p:txBody>
      </p:sp>
      <p:sp>
        <p:nvSpPr>
          <p:cNvPr id="40968" name="Rectangle 8"/>
          <p:cNvSpPr>
            <a:spLocks noChangeArrowheads="1"/>
          </p:cNvSpPr>
          <p:nvPr/>
        </p:nvSpPr>
        <p:spPr bwMode="auto">
          <a:xfrm>
            <a:off x="900113" y="3357563"/>
            <a:ext cx="7848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ru-RU" sz="3200">
                <a:solidFill>
                  <a:srgbClr val="333399"/>
                </a:solidFill>
              </a:rPr>
              <a:t>В) складывание картинки из пазлов</a:t>
            </a:r>
          </a:p>
        </p:txBody>
      </p:sp>
      <p:pic>
        <p:nvPicPr>
          <p:cNvPr id="29702" name="Picture 9" descr="Image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2138" y="4076700"/>
            <a:ext cx="2544762" cy="247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3" name="AutoShape 1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172450" y="6308725"/>
            <a:ext cx="720725" cy="361950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9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6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09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4096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6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09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68"/>
                  </p:tgtEl>
                </p:cond>
              </p:nextCondLst>
            </p:seq>
          </p:childTnLst>
        </p:cTn>
      </p:par>
    </p:tnLst>
    <p:bldLst>
      <p:bldP spid="40966" grpId="0"/>
      <p:bldP spid="40967" grpId="0"/>
      <p:bldP spid="4096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5"/>
          <p:cNvSpPr>
            <a:spLocks noChangeArrowheads="1"/>
          </p:cNvSpPr>
          <p:nvPr/>
        </p:nvSpPr>
        <p:spPr bwMode="auto">
          <a:xfrm>
            <a:off x="827088" y="549275"/>
            <a:ext cx="7561262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solidFill>
                  <a:srgbClr val="A50021"/>
                </a:solidFill>
              </a:rPr>
              <a:t>Что пожарные надевают на голову при тушении пожара?</a:t>
            </a:r>
          </a:p>
        </p:txBody>
      </p:sp>
      <p:sp>
        <p:nvSpPr>
          <p:cNvPr id="41990" name="Rectangle 6"/>
          <p:cNvSpPr>
            <a:spLocks noChangeArrowheads="1"/>
          </p:cNvSpPr>
          <p:nvPr/>
        </p:nvSpPr>
        <p:spPr bwMode="auto">
          <a:xfrm>
            <a:off x="1116013" y="2420938"/>
            <a:ext cx="21875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333399"/>
                </a:solidFill>
              </a:rPr>
              <a:t>А) шапку</a:t>
            </a:r>
          </a:p>
        </p:txBody>
      </p:sp>
      <p:sp>
        <p:nvSpPr>
          <p:cNvPr id="41991" name="Rectangle 7"/>
          <p:cNvSpPr>
            <a:spLocks noChangeArrowheads="1"/>
          </p:cNvSpPr>
          <p:nvPr/>
        </p:nvSpPr>
        <p:spPr bwMode="auto">
          <a:xfrm>
            <a:off x="1116013" y="3573463"/>
            <a:ext cx="20558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333399"/>
                </a:solidFill>
              </a:rPr>
              <a:t>Б) шлем</a:t>
            </a:r>
          </a:p>
        </p:txBody>
      </p:sp>
      <p:sp>
        <p:nvSpPr>
          <p:cNvPr id="41992" name="Rectangle 8"/>
          <p:cNvSpPr>
            <a:spLocks noChangeArrowheads="1"/>
          </p:cNvSpPr>
          <p:nvPr/>
        </p:nvSpPr>
        <p:spPr bwMode="auto">
          <a:xfrm>
            <a:off x="1187450" y="4724400"/>
            <a:ext cx="2012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333399"/>
                </a:solidFill>
              </a:rPr>
              <a:t>В) каску</a:t>
            </a:r>
          </a:p>
        </p:txBody>
      </p:sp>
      <p:pic>
        <p:nvPicPr>
          <p:cNvPr id="41993" name="Picture 9" descr="item_29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8400" y="2636838"/>
            <a:ext cx="4824413" cy="307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7" name="AutoShape 1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172450" y="6308725"/>
            <a:ext cx="720725" cy="361950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9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9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19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9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19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419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1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92"/>
                  </p:tgtEl>
                </p:cond>
              </p:nextCondLst>
            </p:seq>
          </p:childTnLst>
        </p:cTn>
      </p:par>
    </p:tnLst>
    <p:bldLst>
      <p:bldP spid="41990" grpId="0"/>
      <p:bldP spid="41991" grpId="0"/>
      <p:bldP spid="4199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WordArt 6"/>
          <p:cNvSpPr>
            <a:spLocks noChangeArrowheads="1" noChangeShapeType="1" noTextEdit="1"/>
          </p:cNvSpPr>
          <p:nvPr/>
        </p:nvSpPr>
        <p:spPr bwMode="auto">
          <a:xfrm>
            <a:off x="900113" y="4357688"/>
            <a:ext cx="7632700" cy="1916112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r>
              <a:rPr lang="ru-RU" sz="3600" kern="10">
                <a:ln w="9525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Огонь – опасная штука,</a:t>
            </a:r>
          </a:p>
          <a:p>
            <a:r>
              <a:rPr lang="ru-RU" sz="3600" kern="10">
                <a:ln w="9525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Он над собой не любит шуток</a:t>
            </a:r>
          </a:p>
        </p:txBody>
      </p:sp>
      <p:pic>
        <p:nvPicPr>
          <p:cNvPr id="4099" name="Рисунок 4" descr="1252926927_26.jpg"/>
          <p:cNvPicPr>
            <a:picLocks noChangeAspect="1"/>
          </p:cNvPicPr>
          <p:nvPr/>
        </p:nvPicPr>
        <p:blipFill>
          <a:blip r:embed="rId2" cstate="print"/>
          <a:srcRect l="5000" t="3589" r="4999" b="22845"/>
          <a:stretch>
            <a:fillRect/>
          </a:stretch>
        </p:blipFill>
        <p:spPr bwMode="auto">
          <a:xfrm>
            <a:off x="2714625" y="285750"/>
            <a:ext cx="3513138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-323850" y="4797425"/>
            <a:ext cx="6481763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800">
                <a:solidFill>
                  <a:srgbClr val="333399"/>
                </a:solidFill>
              </a:rPr>
              <a:t>В) уксус, минеральная вода</a:t>
            </a:r>
          </a:p>
          <a:p>
            <a:r>
              <a:rPr lang="ru-RU" sz="2800">
                <a:solidFill>
                  <a:srgbClr val="333399"/>
                </a:solidFill>
              </a:rPr>
              <a:t>моющее средство</a:t>
            </a:r>
          </a:p>
        </p:txBody>
      </p:sp>
      <p:sp>
        <p:nvSpPr>
          <p:cNvPr id="31747" name="Rectangle 5"/>
          <p:cNvSpPr>
            <a:spLocks noChangeArrowheads="1"/>
          </p:cNvSpPr>
          <p:nvPr/>
        </p:nvSpPr>
        <p:spPr bwMode="auto">
          <a:xfrm>
            <a:off x="468313" y="476250"/>
            <a:ext cx="7920037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solidFill>
                  <a:srgbClr val="A50021"/>
                </a:solidFill>
              </a:rPr>
              <a:t>Найди группу, в которой перечислены жидкости, которые могут стать причиной пожара</a:t>
            </a:r>
          </a:p>
        </p:txBody>
      </p:sp>
      <p:sp>
        <p:nvSpPr>
          <p:cNvPr id="43014" name="Rectangle 6"/>
          <p:cNvSpPr>
            <a:spLocks noChangeArrowheads="1"/>
          </p:cNvSpPr>
          <p:nvPr/>
        </p:nvSpPr>
        <p:spPr bwMode="auto">
          <a:xfrm>
            <a:off x="395288" y="2636838"/>
            <a:ext cx="79216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ru-RU" sz="2800">
                <a:solidFill>
                  <a:srgbClr val="333399"/>
                </a:solidFill>
              </a:rPr>
              <a:t>А) растительное масло, вода,  молоко</a:t>
            </a:r>
          </a:p>
        </p:txBody>
      </p:sp>
      <p:sp>
        <p:nvSpPr>
          <p:cNvPr id="43015" name="Rectangle 7"/>
          <p:cNvSpPr>
            <a:spLocks noChangeArrowheads="1"/>
          </p:cNvSpPr>
          <p:nvPr/>
        </p:nvSpPr>
        <p:spPr bwMode="auto">
          <a:xfrm>
            <a:off x="395288" y="3716338"/>
            <a:ext cx="49577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2800">
                <a:solidFill>
                  <a:srgbClr val="333399"/>
                </a:solidFill>
              </a:rPr>
              <a:t>Б) бензин, керосин, ацетон</a:t>
            </a:r>
          </a:p>
        </p:txBody>
      </p:sp>
      <p:pic>
        <p:nvPicPr>
          <p:cNvPr id="31750" name="Picture 8" descr="ddf7b4118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063" y="3573463"/>
            <a:ext cx="3294062" cy="247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1" name="AutoShape 9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172450" y="6308725"/>
            <a:ext cx="720725" cy="361950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30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01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30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430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01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30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012"/>
                  </p:tgtEl>
                </p:cond>
              </p:nextCondLst>
            </p:seq>
          </p:childTnLst>
        </p:cTn>
      </p:par>
    </p:tnLst>
    <p:bldLst>
      <p:bldP spid="43012" grpId="0"/>
      <p:bldP spid="43014" grpId="0"/>
      <p:bldP spid="4301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6"/>
          <p:cNvSpPr>
            <a:spLocks noChangeArrowheads="1"/>
          </p:cNvSpPr>
          <p:nvPr/>
        </p:nvSpPr>
        <p:spPr bwMode="auto">
          <a:xfrm>
            <a:off x="468313" y="908050"/>
            <a:ext cx="83629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eaLnBrk="0" hangingPunct="0"/>
            <a:r>
              <a:rPr lang="ru-RU" sz="4000">
                <a:solidFill>
                  <a:srgbClr val="A50021"/>
                </a:solidFill>
                <a:cs typeface="Times New Roman" pitchFamily="18" charset="0"/>
              </a:rPr>
              <a:t>Что не вешают на пожарный щит?</a:t>
            </a:r>
            <a:endParaRPr lang="ru-RU" sz="4000">
              <a:solidFill>
                <a:srgbClr val="A50021"/>
              </a:solidFill>
            </a:endParaRPr>
          </a:p>
        </p:txBody>
      </p:sp>
      <p:pic>
        <p:nvPicPr>
          <p:cNvPr id="32771" name="Picture 7" descr="h_PI18OYqJotrsU2ETA7D6amNgcF4jnivz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113" y="2060575"/>
            <a:ext cx="2376487" cy="209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8" descr="eef2e89b360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3663" y="2133600"/>
            <a:ext cx="190500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9" descr="e124395994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1275" y="3573463"/>
            <a:ext cx="1952625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42" name="Text Box 10"/>
          <p:cNvSpPr txBox="1">
            <a:spLocks noChangeArrowheads="1"/>
          </p:cNvSpPr>
          <p:nvPr/>
        </p:nvSpPr>
        <p:spPr bwMode="auto">
          <a:xfrm>
            <a:off x="6443663" y="4508500"/>
            <a:ext cx="21272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200">
                <a:solidFill>
                  <a:srgbClr val="333399"/>
                </a:solidFill>
              </a:rPr>
              <a:t>Б) лопату</a:t>
            </a:r>
          </a:p>
        </p:txBody>
      </p:sp>
      <p:sp>
        <p:nvSpPr>
          <p:cNvPr id="44044" name="Text Box 12"/>
          <p:cNvSpPr txBox="1">
            <a:spLocks noChangeArrowheads="1"/>
          </p:cNvSpPr>
          <p:nvPr/>
        </p:nvSpPr>
        <p:spPr bwMode="auto">
          <a:xfrm>
            <a:off x="827088" y="4365625"/>
            <a:ext cx="2540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200" dirty="0">
                <a:solidFill>
                  <a:srgbClr val="333399"/>
                </a:solidFill>
              </a:rPr>
              <a:t>А) молоток </a:t>
            </a:r>
          </a:p>
        </p:txBody>
      </p:sp>
      <p:sp>
        <p:nvSpPr>
          <p:cNvPr id="44045" name="Text Box 13"/>
          <p:cNvSpPr txBox="1">
            <a:spLocks noChangeArrowheads="1"/>
          </p:cNvSpPr>
          <p:nvPr/>
        </p:nvSpPr>
        <p:spPr bwMode="auto">
          <a:xfrm>
            <a:off x="3924300" y="6021388"/>
            <a:ext cx="20256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200">
                <a:solidFill>
                  <a:srgbClr val="333399"/>
                </a:solidFill>
              </a:rPr>
              <a:t>В) топор 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40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40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04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40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04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40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042"/>
                  </p:tgtEl>
                </p:cond>
              </p:nextCondLst>
            </p:seq>
          </p:childTnLst>
        </p:cTn>
      </p:par>
    </p:tnLst>
    <p:bldLst>
      <p:bldP spid="44042" grpId="0"/>
      <p:bldP spid="44044" grpId="0"/>
      <p:bldP spid="4404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971550" y="2708275"/>
            <a:ext cx="71437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3200">
                <a:solidFill>
                  <a:srgbClr val="333399"/>
                </a:solidFill>
              </a:rPr>
              <a:t>Б) набрасывание на пламя шторы</a:t>
            </a:r>
          </a:p>
        </p:txBody>
      </p:sp>
      <p:sp>
        <p:nvSpPr>
          <p:cNvPr id="33795" name="Rectangle 5"/>
          <p:cNvSpPr>
            <a:spLocks noChangeArrowheads="1"/>
          </p:cNvSpPr>
          <p:nvPr/>
        </p:nvSpPr>
        <p:spPr bwMode="auto">
          <a:xfrm>
            <a:off x="539750" y="692150"/>
            <a:ext cx="838041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solidFill>
                  <a:srgbClr val="A50021"/>
                </a:solidFill>
              </a:rPr>
              <a:t>Какое действие не поможет потушить пожар?</a:t>
            </a:r>
          </a:p>
        </p:txBody>
      </p:sp>
      <p:sp>
        <p:nvSpPr>
          <p:cNvPr id="45062" name="Rectangle 6"/>
          <p:cNvSpPr>
            <a:spLocks noChangeArrowheads="1"/>
          </p:cNvSpPr>
          <p:nvPr/>
        </p:nvSpPr>
        <p:spPr bwMode="auto">
          <a:xfrm>
            <a:off x="971550" y="1916113"/>
            <a:ext cx="608488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200">
                <a:solidFill>
                  <a:srgbClr val="333399"/>
                </a:solidFill>
              </a:rPr>
              <a:t>А) заливание пламени водой</a:t>
            </a:r>
          </a:p>
        </p:txBody>
      </p:sp>
      <p:sp>
        <p:nvSpPr>
          <p:cNvPr id="45063" name="Rectangle 7"/>
          <p:cNvSpPr>
            <a:spLocks noChangeArrowheads="1"/>
          </p:cNvSpPr>
          <p:nvPr/>
        </p:nvSpPr>
        <p:spPr bwMode="auto">
          <a:xfrm>
            <a:off x="1042988" y="3573463"/>
            <a:ext cx="64547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200">
                <a:solidFill>
                  <a:srgbClr val="333399"/>
                </a:solidFill>
              </a:rPr>
              <a:t>В)  засыпание пламени песком</a:t>
            </a:r>
          </a:p>
        </p:txBody>
      </p:sp>
      <p:pic>
        <p:nvPicPr>
          <p:cNvPr id="33798" name="Picture 8" descr="1225790305_plamj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675" y="4221163"/>
            <a:ext cx="2414588" cy="241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9" name="AutoShape 9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172450" y="6308725"/>
            <a:ext cx="720725" cy="361950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50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06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50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4506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06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50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063"/>
                  </p:tgtEl>
                </p:cond>
              </p:nextCondLst>
            </p:seq>
          </p:childTnLst>
        </p:cTn>
      </p:par>
    </p:tnLst>
    <p:bldLst>
      <p:bldP spid="45060" grpId="0"/>
      <p:bldP spid="45062" grpId="0"/>
      <p:bldP spid="4506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4"/>
          <p:cNvSpPr>
            <a:spLocks noChangeArrowheads="1"/>
          </p:cNvSpPr>
          <p:nvPr/>
        </p:nvSpPr>
        <p:spPr bwMode="auto">
          <a:xfrm>
            <a:off x="323850" y="2060575"/>
            <a:ext cx="8640763" cy="420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5400">
                <a:solidFill>
                  <a:schemeClr val="bg1"/>
                </a:solidFill>
              </a:rPr>
              <a:t>Ребята, прошу вас, не допускайте пожара!</a:t>
            </a:r>
          </a:p>
          <a:p>
            <a:r>
              <a:rPr lang="ru-RU" sz="5400">
                <a:solidFill>
                  <a:schemeClr val="bg1"/>
                </a:solidFill>
              </a:rPr>
              <a:t>Верьте, нет ужасней такого кошмара.</a:t>
            </a:r>
          </a:p>
          <a:p>
            <a:pPr eaLnBrk="0" hangingPunct="0"/>
            <a:endParaRPr lang="ru-RU" sz="540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971550" y="4797425"/>
            <a:ext cx="6769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ru-RU" sz="2400" b="0" dirty="0">
              <a:solidFill>
                <a:srgbClr val="003399"/>
              </a:solidFill>
            </a:endParaRPr>
          </a:p>
        </p:txBody>
      </p:sp>
      <p:sp>
        <p:nvSpPr>
          <p:cNvPr id="35843" name="Text Box 6"/>
          <p:cNvSpPr txBox="1">
            <a:spLocks noChangeArrowheads="1"/>
          </p:cNvSpPr>
          <p:nvPr/>
        </p:nvSpPr>
        <p:spPr bwMode="auto">
          <a:xfrm>
            <a:off x="179388" y="5661025"/>
            <a:ext cx="89646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35844" name="Rectangle 5"/>
          <p:cNvSpPr>
            <a:spLocks noChangeArrowheads="1"/>
          </p:cNvSpPr>
          <p:nvPr/>
        </p:nvSpPr>
        <p:spPr bwMode="auto">
          <a:xfrm>
            <a:off x="250825" y="1927225"/>
            <a:ext cx="86423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4400">
                <a:solidFill>
                  <a:srgbClr val="000099"/>
                </a:solidFill>
                <a:latin typeface="Arial Black" pitchFamily="34" charset="0"/>
              </a:rPr>
              <a:t>СПАСИБО ЗА ВНИМАНИЕ!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5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WordArt 5"/>
          <p:cNvSpPr>
            <a:spLocks noChangeArrowheads="1" noChangeShapeType="1" noTextEdit="1"/>
          </p:cNvSpPr>
          <p:nvPr/>
        </p:nvSpPr>
        <p:spPr bwMode="auto">
          <a:xfrm>
            <a:off x="1835150" y="5013325"/>
            <a:ext cx="54864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Arial Black"/>
              </a:rPr>
              <a:t>Легче, чем пожар тушить,</a:t>
            </a:r>
          </a:p>
          <a:p>
            <a:r>
              <a:rPr lang="ru-RU" sz="3600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Arial Black"/>
              </a:rPr>
              <a:t>Нам его предупредить </a:t>
            </a:r>
          </a:p>
        </p:txBody>
      </p:sp>
      <p:pic>
        <p:nvPicPr>
          <p:cNvPr id="5123" name="Picture 6" descr="IMG_6782"/>
          <p:cNvPicPr>
            <a:picLocks noChangeAspect="1" noChangeArrowheads="1"/>
          </p:cNvPicPr>
          <p:nvPr/>
        </p:nvPicPr>
        <p:blipFill>
          <a:blip r:embed="rId2" cstate="print"/>
          <a:srcRect t="19644"/>
          <a:stretch>
            <a:fillRect/>
          </a:stretch>
        </p:blipFill>
        <p:spPr bwMode="auto">
          <a:xfrm>
            <a:off x="2578100" y="333375"/>
            <a:ext cx="4098925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1547813" y="1628775"/>
            <a:ext cx="28479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buFont typeface="Wingdings" pitchFamily="2" charset="2"/>
              <a:buChar char="ü"/>
            </a:pPr>
            <a:r>
              <a:rPr lang="ru-RU" sz="4000">
                <a:solidFill>
                  <a:srgbClr val="0000FF"/>
                </a:solidFill>
              </a:rPr>
              <a:t>  Загадки</a:t>
            </a:r>
          </a:p>
        </p:txBody>
      </p:sp>
      <p:sp>
        <p:nvSpPr>
          <p:cNvPr id="6147" name="Text Box 3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1403350" y="2708275"/>
            <a:ext cx="56261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buFont typeface="Wingdings" pitchFamily="2" charset="2"/>
              <a:buChar char="ü"/>
            </a:pPr>
            <a:r>
              <a:rPr lang="ru-RU" sz="4000">
                <a:solidFill>
                  <a:srgbClr val="0000FF"/>
                </a:solidFill>
              </a:rPr>
              <a:t>  Игра «Поле чудес»</a:t>
            </a:r>
          </a:p>
        </p:txBody>
      </p:sp>
      <p:sp>
        <p:nvSpPr>
          <p:cNvPr id="6148" name="Text Box 4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1476375" y="4724400"/>
            <a:ext cx="35956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buFont typeface="Wingdings" pitchFamily="2" charset="2"/>
              <a:buChar char="ü"/>
            </a:pPr>
            <a:r>
              <a:rPr lang="ru-RU" sz="4000">
                <a:solidFill>
                  <a:srgbClr val="0000FF"/>
                </a:solidFill>
              </a:rPr>
              <a:t>  Викторина</a:t>
            </a:r>
          </a:p>
        </p:txBody>
      </p:sp>
      <p:pic>
        <p:nvPicPr>
          <p:cNvPr id="6149" name="Picture 6" descr="pic4623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1863" y="260350"/>
            <a:ext cx="2449512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0" name="Text Box 7">
            <a:hlinkClick r:id="rId6" action="ppaction://hlinksldjump"/>
          </p:cNvPr>
          <p:cNvSpPr txBox="1">
            <a:spLocks noChangeArrowheads="1"/>
          </p:cNvSpPr>
          <p:nvPr/>
        </p:nvSpPr>
        <p:spPr bwMode="auto">
          <a:xfrm>
            <a:off x="1403350" y="3789363"/>
            <a:ext cx="63690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buFont typeface="Wingdings" pitchFamily="2" charset="2"/>
              <a:buChar char="ü"/>
            </a:pPr>
            <a:r>
              <a:rPr lang="ru-RU" sz="4000">
                <a:solidFill>
                  <a:srgbClr val="0000FF"/>
                </a:solidFill>
              </a:rPr>
              <a:t>  Продолжи пословицу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7" name="WordArt 5"/>
          <p:cNvSpPr>
            <a:spLocks noChangeArrowheads="1" noChangeShapeType="1" noTextEdit="1"/>
          </p:cNvSpPr>
          <p:nvPr/>
        </p:nvSpPr>
        <p:spPr bwMode="auto">
          <a:xfrm>
            <a:off x="900113" y="1196975"/>
            <a:ext cx="7127875" cy="17526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r>
              <a:rPr lang="ru-RU" sz="3600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 Black"/>
              </a:rPr>
              <a:t>ЗАГАДКИ</a:t>
            </a:r>
          </a:p>
        </p:txBody>
      </p:sp>
      <p:pic>
        <p:nvPicPr>
          <p:cNvPr id="7171" name="Picture 6" descr="1256123464_000"/>
          <p:cNvPicPr>
            <a:picLocks noChangeAspect="1" noChangeArrowheads="1"/>
          </p:cNvPicPr>
          <p:nvPr/>
        </p:nvPicPr>
        <p:blipFill>
          <a:blip r:embed="rId2" cstate="print"/>
          <a:srcRect l="7718" t="24545"/>
          <a:stretch>
            <a:fillRect/>
          </a:stretch>
        </p:blipFill>
        <p:spPr bwMode="auto">
          <a:xfrm>
            <a:off x="2843213" y="2276475"/>
            <a:ext cx="3424237" cy="390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2" name="AutoShape 8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12088" y="6092825"/>
            <a:ext cx="792162" cy="504825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WordArt 3"/>
          <p:cNvSpPr>
            <a:spLocks noChangeArrowheads="1" noChangeShapeType="1" noTextEdit="1"/>
          </p:cNvSpPr>
          <p:nvPr/>
        </p:nvSpPr>
        <p:spPr bwMode="auto">
          <a:xfrm>
            <a:off x="900113" y="908050"/>
            <a:ext cx="6048375" cy="14398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Всё ест, не наестся, </a:t>
            </a:r>
          </a:p>
          <a:p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а пьёт - умирает </a:t>
            </a:r>
          </a:p>
        </p:txBody>
      </p:sp>
      <p:sp>
        <p:nvSpPr>
          <p:cNvPr id="5125" name="WordArt 5"/>
          <p:cNvSpPr>
            <a:spLocks noChangeArrowheads="1" noChangeShapeType="1" noTextEdit="1"/>
          </p:cNvSpPr>
          <p:nvPr/>
        </p:nvSpPr>
        <p:spPr bwMode="auto">
          <a:xfrm>
            <a:off x="1331913" y="3860800"/>
            <a:ext cx="2540000" cy="7127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ОГОНЬ</a:t>
            </a:r>
          </a:p>
        </p:txBody>
      </p:sp>
      <p:pic>
        <p:nvPicPr>
          <p:cNvPr id="5130" name="Picture 10" descr="image112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3716338"/>
            <a:ext cx="3732212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11" descr="ow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3988" y="260350"/>
            <a:ext cx="2209800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8" name="AutoShape 12"/>
          <p:cNvSpPr>
            <a:spLocks noChangeArrowheads="1"/>
          </p:cNvSpPr>
          <p:nvPr/>
        </p:nvSpPr>
        <p:spPr bwMode="auto">
          <a:xfrm>
            <a:off x="611188" y="692150"/>
            <a:ext cx="6192837" cy="1728788"/>
          </a:xfrm>
          <a:prstGeom prst="wedgeRoundRectCallout">
            <a:avLst>
              <a:gd name="adj1" fmla="val 69560"/>
              <a:gd name="adj2" fmla="val -6292"/>
              <a:gd name="adj3" fmla="val 1666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ru-RU" b="0"/>
          </a:p>
        </p:txBody>
      </p:sp>
      <p:sp>
        <p:nvSpPr>
          <p:cNvPr id="8199" name="AutoShape 13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12088" y="6092825"/>
            <a:ext cx="792162" cy="504825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WordArt 6"/>
          <p:cNvSpPr>
            <a:spLocks noChangeArrowheads="1" noChangeShapeType="1" noTextEdit="1"/>
          </p:cNvSpPr>
          <p:nvPr/>
        </p:nvSpPr>
        <p:spPr bwMode="auto">
          <a:xfrm>
            <a:off x="395288" y="476250"/>
            <a:ext cx="63373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Летала мошка - сосновая ножка, </a:t>
            </a:r>
          </a:p>
          <a:p>
            <a:r>
              <a:rPr lang="ru-RU" sz="3600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на стог села - всё сено съела</a:t>
            </a:r>
          </a:p>
        </p:txBody>
      </p:sp>
      <p:pic>
        <p:nvPicPr>
          <p:cNvPr id="19463" name="Picture 7" descr="fileGcBvD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6100" y="2852738"/>
            <a:ext cx="4205288" cy="315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5" name="WordArt 9"/>
          <p:cNvSpPr>
            <a:spLocks noChangeArrowheads="1" noChangeShapeType="1" noTextEdit="1"/>
          </p:cNvSpPr>
          <p:nvPr/>
        </p:nvSpPr>
        <p:spPr bwMode="auto">
          <a:xfrm>
            <a:off x="611188" y="3933825"/>
            <a:ext cx="3168650" cy="7127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СПИЧКА</a:t>
            </a:r>
          </a:p>
        </p:txBody>
      </p:sp>
      <p:pic>
        <p:nvPicPr>
          <p:cNvPr id="9221" name="Picture 10" descr="ow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588" y="0"/>
            <a:ext cx="205422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AutoShape 11"/>
          <p:cNvSpPr>
            <a:spLocks noChangeArrowheads="1"/>
          </p:cNvSpPr>
          <p:nvPr/>
        </p:nvSpPr>
        <p:spPr bwMode="auto">
          <a:xfrm>
            <a:off x="250825" y="260350"/>
            <a:ext cx="6842125" cy="2089150"/>
          </a:xfrm>
          <a:prstGeom prst="wedgeRoundRectCallout">
            <a:avLst>
              <a:gd name="adj1" fmla="val 65153"/>
              <a:gd name="adj2" fmla="val -11398"/>
              <a:gd name="adj3" fmla="val 1666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ru-RU" b="0"/>
          </a:p>
        </p:txBody>
      </p:sp>
      <p:sp>
        <p:nvSpPr>
          <p:cNvPr id="9223" name="AutoShape 12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12088" y="6092825"/>
            <a:ext cx="792162" cy="504825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WordArt 6"/>
          <p:cNvSpPr>
            <a:spLocks noChangeArrowheads="1" noChangeShapeType="1" noTextEdit="1"/>
          </p:cNvSpPr>
          <p:nvPr/>
        </p:nvSpPr>
        <p:spPr bwMode="auto">
          <a:xfrm>
            <a:off x="323850" y="549275"/>
            <a:ext cx="6981825" cy="1571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Висит - молчит, а перевернешь- </a:t>
            </a:r>
          </a:p>
          <a:p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шипит, и пена летит </a:t>
            </a:r>
          </a:p>
        </p:txBody>
      </p:sp>
      <p:pic>
        <p:nvPicPr>
          <p:cNvPr id="20487" name="Picture 7" descr="G9UHwHofq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525" y="2781300"/>
            <a:ext cx="2200275" cy="346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9" name="WordArt 9"/>
          <p:cNvSpPr>
            <a:spLocks noChangeArrowheads="1" noChangeShapeType="1" noTextEdit="1"/>
          </p:cNvSpPr>
          <p:nvPr/>
        </p:nvSpPr>
        <p:spPr bwMode="auto">
          <a:xfrm>
            <a:off x="755650" y="3573463"/>
            <a:ext cx="4392613" cy="720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ОГНЕТУШИТЕЛЬ</a:t>
            </a:r>
          </a:p>
        </p:txBody>
      </p:sp>
      <p:pic>
        <p:nvPicPr>
          <p:cNvPr id="10245" name="Picture 10" descr="ow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7050" y="188913"/>
            <a:ext cx="205422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6" name="AutoShape 11"/>
          <p:cNvSpPr>
            <a:spLocks noChangeArrowheads="1"/>
          </p:cNvSpPr>
          <p:nvPr/>
        </p:nvSpPr>
        <p:spPr bwMode="auto">
          <a:xfrm flipV="1">
            <a:off x="250825" y="333375"/>
            <a:ext cx="6913563" cy="1871663"/>
          </a:xfrm>
          <a:prstGeom prst="wedgeRoundRectCallout">
            <a:avLst>
              <a:gd name="adj1" fmla="val 65727"/>
              <a:gd name="adj2" fmla="val 889"/>
              <a:gd name="adj3" fmla="val 1666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/>
          <a:lstStyle/>
          <a:p>
            <a:endParaRPr lang="ru-RU" b="0"/>
          </a:p>
        </p:txBody>
      </p:sp>
      <p:sp>
        <p:nvSpPr>
          <p:cNvPr id="10247" name="AutoShape 12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027988" y="6165850"/>
            <a:ext cx="792162" cy="504825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9" grpId="0" animBg="1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979</TotalTime>
  <Words>579</Words>
  <Application>Microsoft Office PowerPoint</Application>
  <PresentationFormat>Экран (4:3)</PresentationFormat>
  <Paragraphs>157</Paragraphs>
  <Slides>34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Оформление по умолчанию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</vt:vector>
  </TitlesOfParts>
  <Company>Дом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Анжела</dc:creator>
  <cp:lastModifiedBy>User</cp:lastModifiedBy>
  <cp:revision>24</cp:revision>
  <dcterms:created xsi:type="dcterms:W3CDTF">2010-02-27T10:28:55Z</dcterms:created>
  <dcterms:modified xsi:type="dcterms:W3CDTF">2021-12-29T03:15:32Z</dcterms:modified>
</cp:coreProperties>
</file>