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67" r:id="rId3"/>
    <p:sldId id="265" r:id="rId4"/>
    <p:sldId id="26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8" r:id="rId1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28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email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>
            <a:noAutofit/>
          </a:bodyPr>
          <a:lstStyle>
            <a:lvl1pPr algn="r">
              <a:defRPr sz="4200" b="1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6" name="Дата 30"/>
          <p:cNvSpPr>
            <a:spLocks noGrp="1"/>
          </p:cNvSpPr>
          <p:nvPr>
            <p:ph type="dt" sz="half" idx="10"/>
          </p:nvPr>
        </p:nvSpPr>
        <p:spPr>
          <a:xfrm>
            <a:off x="5870575" y="6557963"/>
            <a:ext cx="2003425" cy="227012"/>
          </a:xfrm>
        </p:spPr>
        <p:txBody>
          <a:bodyPr/>
          <a:lstStyle>
            <a:lvl1pPr>
              <a:defRPr lang="en-US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5EED4747-11C2-4145-8A37-0A15A4E31E25}" type="datetimeFigureOut">
              <a:rPr lang="ru-RU"/>
              <a:pPr>
                <a:defRPr/>
              </a:pPr>
              <a:t>09.02.2022</a:t>
            </a:fld>
            <a:endParaRPr lang="ru-RU"/>
          </a:p>
        </p:txBody>
      </p:sp>
      <p:sp>
        <p:nvSpPr>
          <p:cNvPr id="7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63"/>
            <a:ext cx="2927350" cy="228600"/>
          </a:xfrm>
        </p:spPr>
        <p:txBody>
          <a:bodyPr/>
          <a:lstStyle>
            <a:lvl1pPr>
              <a:defRPr lang="en-US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350" y="6556375"/>
            <a:ext cx="588963" cy="228600"/>
          </a:xfrm>
        </p:spPr>
        <p:txBody>
          <a:bodyPr/>
          <a:lstStyle>
            <a:lvl1pPr>
              <a:defRPr lang="en-US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FF4E1407-086A-49A8-9164-0D5C6B17E60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A98BF4-29AF-4AF5-91C1-EC7718F2457D}" type="datetimeFigureOut">
              <a:rPr lang="ru-RU"/>
              <a:pPr>
                <a:defRPr/>
              </a:pPr>
              <a:t>09.02.2022</a:t>
            </a:fld>
            <a:endParaRPr lang="ru-RU"/>
          </a:p>
        </p:txBody>
      </p:sp>
      <p:sp>
        <p:nvSpPr>
          <p:cNvPr id="5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D8F42B-283E-4EC5-BC1A-4CF895A6E82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3388" y="6557963"/>
            <a:ext cx="2001837" cy="227012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0D93C11E-B7F2-45D3-BCEF-97F4EE2C693D}" type="datetimeFigureOut">
              <a:rPr lang="ru-RU"/>
              <a:pPr>
                <a:defRPr/>
              </a:pPr>
              <a:t>09.02.2022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375"/>
            <a:ext cx="3657600" cy="228600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750" y="6553200"/>
            <a:ext cx="587375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fld id="{1F3FD2F6-720E-4362-A48C-2DF801CD639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F4FC67-95B7-48E4-8F75-F6DE7507045D}" type="datetimeFigureOut">
              <a:rPr lang="ru-RU"/>
              <a:pPr>
                <a:defRPr/>
              </a:pPr>
              <a:t>09.02.2022</a:t>
            </a:fld>
            <a:endParaRPr lang="ru-RU"/>
          </a:p>
        </p:txBody>
      </p:sp>
      <p:sp>
        <p:nvSpPr>
          <p:cNvPr id="5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3961F1-BFB0-4439-A538-A630005D7C1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anchor="t"/>
          <a:lstStyle>
            <a:lvl1pPr algn="r">
              <a:buNone/>
              <a:defRPr sz="4200" b="1" cap="all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400" y="6556375"/>
            <a:ext cx="2001838" cy="227013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fld id="{FEF5FC05-804B-4F2F-84DD-7B60D3B67732}" type="datetimeFigureOut">
              <a:rPr lang="ru-RU"/>
              <a:pPr>
                <a:defRPr/>
              </a:pPr>
              <a:t>09.02.2022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138" y="6556375"/>
            <a:ext cx="2895600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4175" y="6554788"/>
            <a:ext cx="587375" cy="228600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EF2EFD95-C6B4-40E8-B228-165E7141643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6884-F08D-4E2C-A4AE-58A667254E61}" type="datetimeFigureOut">
              <a:rPr lang="ru-RU"/>
              <a:pPr>
                <a:defRPr/>
              </a:pPr>
              <a:t>09.02.2022</a:t>
            </a:fld>
            <a:endParaRPr lang="ru-RU"/>
          </a:p>
        </p:txBody>
      </p:sp>
      <p:sp>
        <p:nvSpPr>
          <p:cNvPr id="6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940920-5050-4BC7-BD14-320249915BB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lvl1pPr>
              <a:defRPr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B4E420-B4BF-45DC-9996-9013C06279E9}" type="datetimeFigureOut">
              <a:rPr lang="ru-RU"/>
              <a:pPr>
                <a:defRPr/>
              </a:pPr>
              <a:t>09.02.2022</a:t>
            </a:fld>
            <a:endParaRPr lang="ru-RU"/>
          </a:p>
        </p:txBody>
      </p:sp>
      <p:sp>
        <p:nvSpPr>
          <p:cNvPr id="8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C0D8FC-4D3F-433D-94F1-7FA697B4D05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2CBB42-4373-43A2-A84B-AC58104258A0}" type="datetimeFigureOut">
              <a:rPr lang="ru-RU"/>
              <a:pPr>
                <a:defRPr/>
              </a:pPr>
              <a:t>09.02.2022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B30E3A-4F91-4886-B366-6A638324E7E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621D7A-D276-4D68-A949-556C8C9E1B1A}" type="datetimeFigureOut">
              <a:rPr lang="ru-RU"/>
              <a:pPr>
                <a:defRPr/>
              </a:pPr>
              <a:t>09.02.2022</a:t>
            </a:fld>
            <a:endParaRPr lang="ru-RU"/>
          </a:p>
        </p:txBody>
      </p:sp>
      <p:sp>
        <p:nvSpPr>
          <p:cNvPr id="3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43E350-A118-4E96-A53F-2920D229150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lIns="45720" tIns="0" rIns="0" bIns="0" spcCol="0" rtlCol="0" fromWordArt="0" forceAA="0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4EC669-4F3D-46A1-A013-B0D430EA0E8A}" type="datetimeFigureOut">
              <a:rPr lang="ru-RU"/>
              <a:pPr>
                <a:defRPr/>
              </a:pPr>
              <a:t>09.02.2022</a:t>
            </a:fld>
            <a:endParaRPr lang="ru-RU"/>
          </a:p>
        </p:txBody>
      </p:sp>
      <p:sp>
        <p:nvSpPr>
          <p:cNvPr id="6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1F596E-6413-45F4-8599-4AA42BF4854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 rot="21240000">
            <a:off x="598488" y="1004888"/>
            <a:ext cx="4319587" cy="4311650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ик 5"/>
          <p:cNvSpPr/>
          <p:nvPr/>
        </p:nvSpPr>
        <p:spPr>
          <a:xfrm rot="21420000">
            <a:off x="596900" y="998538"/>
            <a:ext cx="4319588" cy="4313237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lIns="82296" tIns="0" rIns="0" bIns="0" spcCol="0" rtlCol="0" fromWordArt="0" forceAA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7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D240870D-4CEE-423B-A35B-FA8B48F1A6A2}" type="datetimeFigureOut">
              <a:rPr lang="ru-RU"/>
              <a:pPr>
                <a:defRPr/>
              </a:pPr>
              <a:t>09.02.2022</a:t>
            </a:fld>
            <a:endParaRPr lang="ru-RU"/>
          </a:p>
        </p:txBody>
      </p:sp>
      <p:sp>
        <p:nvSpPr>
          <p:cNvPr id="8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308FC460-721C-47BB-90BF-4A2570FBB68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email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675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30" name="Текст 30"/>
          <p:cNvSpPr>
            <a:spLocks noGrp="1"/>
          </p:cNvSpPr>
          <p:nvPr>
            <p:ph type="body" idx="1"/>
          </p:nvPr>
        </p:nvSpPr>
        <p:spPr bwMode="auto">
          <a:xfrm>
            <a:off x="457200" y="1609725"/>
            <a:ext cx="7239000" cy="4846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6563" y="6557963"/>
            <a:ext cx="2001837" cy="227012"/>
          </a:xfrm>
          <a:prstGeom prst="rect">
            <a:avLst/>
          </a:prstGeom>
        </p:spPr>
        <p:txBody>
          <a:bodyPr vert="horz" t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2"/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4F9DED0D-D644-48C2-B674-BD19838FBC89}" type="datetimeFigureOut">
              <a:rPr lang="ru-RU"/>
              <a:pPr>
                <a:defRPr/>
              </a:pPr>
              <a:t>09.02.2022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63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2"/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575" y="6556375"/>
            <a:ext cx="588963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100">
                <a:solidFill>
                  <a:schemeClr val="tx2"/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32ADACB3-7B7C-46BC-9BA1-3F31597AB0C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39" r:id="rId2"/>
    <p:sldLayoutId id="2147483747" r:id="rId3"/>
    <p:sldLayoutId id="2147483740" r:id="rId4"/>
    <p:sldLayoutId id="2147483741" r:id="rId5"/>
    <p:sldLayoutId id="2147483742" r:id="rId6"/>
    <p:sldLayoutId id="2147483743" r:id="rId7"/>
    <p:sldLayoutId id="2147483744" r:id="rId8"/>
    <p:sldLayoutId id="2147483748" r:id="rId9"/>
    <p:sldLayoutId id="2147483745" r:id="rId10"/>
    <p:sldLayoutId id="2147483749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800" b="1" kern="1200" cap="all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9pPr>
      <a:extLst/>
    </p:titleStyle>
    <p:bodyStyle>
      <a:lvl1pPr marL="273050" indent="-273050" algn="l" rtl="0" eaLnBrk="0" fontAlgn="base" hangingPunct="0">
        <a:spcBef>
          <a:spcPts val="600"/>
        </a:spcBef>
        <a:spcAft>
          <a:spcPct val="0"/>
        </a:spcAft>
        <a:buClr>
          <a:schemeClr val="tx2"/>
        </a:buClr>
        <a:buSzPct val="73000"/>
        <a:buFont typeface="Wingdings 2" pitchFamily="18" charset="2"/>
        <a:buChar char="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20700" indent="-228600" algn="l" rtl="0" eaLnBrk="0" fontAlgn="base" hangingPunct="0">
        <a:spcBef>
          <a:spcPts val="500"/>
        </a:spcBef>
        <a:spcAft>
          <a:spcPct val="0"/>
        </a:spcAft>
        <a:buClr>
          <a:srgbClr val="F9B639"/>
        </a:buClr>
        <a:buSzPct val="80000"/>
        <a:buFont typeface="Wingdings 2" pitchFamily="18" charset="2"/>
        <a:buChar char=""/>
        <a:defRPr sz="2300" kern="1200">
          <a:solidFill>
            <a:srgbClr val="6C6C6C"/>
          </a:solidFill>
          <a:latin typeface="+mn-lt"/>
          <a:ea typeface="+mn-ea"/>
          <a:cs typeface="+mn-cs"/>
        </a:defRPr>
      </a:lvl2pPr>
      <a:lvl3pPr marL="758825" indent="-228600" algn="l" rtl="0" eaLnBrk="0" fontAlgn="base" hangingPunct="0">
        <a:spcBef>
          <a:spcPts val="400"/>
        </a:spcBef>
        <a:spcAft>
          <a:spcPct val="0"/>
        </a:spcAft>
        <a:buClr>
          <a:srgbClr val="F9B639"/>
        </a:buClr>
        <a:buSzPct val="60000"/>
        <a:buFont typeface="Wingdings" pitchFamily="2" charset="2"/>
        <a:buChar char="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4888" indent="-228600" algn="l" rtl="0" eaLnBrk="0" fontAlgn="base" hangingPunct="0">
        <a:spcBef>
          <a:spcPct val="20000"/>
        </a:spcBef>
        <a:spcAft>
          <a:spcPct val="0"/>
        </a:spcAft>
        <a:buClr>
          <a:srgbClr val="F9B639"/>
        </a:buClr>
        <a:buSzPct val="80000"/>
        <a:buFont typeface="Wingdings 2" pitchFamily="18" charset="2"/>
        <a:buChar char=""/>
        <a:defRPr sz="2000" kern="1200">
          <a:solidFill>
            <a:srgbClr val="6C6C6C"/>
          </a:solidFill>
          <a:latin typeface="+mn-lt"/>
          <a:ea typeface="+mn-ea"/>
          <a:cs typeface="+mn-cs"/>
        </a:defRPr>
      </a:lvl4pPr>
      <a:lvl5pPr marL="1279525" indent="-228600" algn="l" rtl="0" eaLnBrk="0" fontAlgn="base" hangingPunct="0">
        <a:spcBef>
          <a:spcPts val="400"/>
        </a:spcBef>
        <a:spcAft>
          <a:spcPct val="0"/>
        </a:spcAft>
        <a:buClr>
          <a:srgbClr val="F9B639"/>
        </a:buClr>
        <a:buSzPct val="70000"/>
        <a:buFont typeface="Wingdings" pitchFamily="2" charset="2"/>
        <a:buChar char="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art.ioso.ru/" TargetMode="External"/><Relationship Id="rId2" Type="http://schemas.openxmlformats.org/officeDocument/2006/relationships/hyperlink" Target="http://ru.wikipedia.org/" TargetMode="External"/><Relationship Id="rId1" Type="http://schemas.openxmlformats.org/officeDocument/2006/relationships/slideLayout" Target="../slideLayouts/slideLayout6.xml"/><Relationship Id="rId5" Type="http://schemas.openxmlformats.org/officeDocument/2006/relationships/hyperlink" Target="http://dic.academic.ru/" TargetMode="External"/><Relationship Id="rId4" Type="http://schemas.openxmlformats.org/officeDocument/2006/relationships/hyperlink" Target="http://www.advantour.com/" TargetMode="Externa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ctrTitle"/>
          </p:nvPr>
        </p:nvSpPr>
        <p:spPr>
          <a:xfrm>
            <a:off x="3355756" y="552450"/>
            <a:ext cx="5105399" cy="2868168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Народные промыслы</a:t>
            </a:r>
            <a:endParaRPr lang="ru-RU" dirty="0"/>
          </a:p>
        </p:txBody>
      </p:sp>
      <p:sp>
        <p:nvSpPr>
          <p:cNvPr id="6147" name="Подзаголовок 10"/>
          <p:cNvSpPr>
            <a:spLocks noGrp="1"/>
          </p:cNvSpPr>
          <p:nvPr>
            <p:ph type="subTitle" idx="1"/>
          </p:nvPr>
        </p:nvSpPr>
        <p:spPr>
          <a:xfrm>
            <a:off x="3354388" y="3540125"/>
            <a:ext cx="5114925" cy="1101725"/>
          </a:xfrm>
        </p:spPr>
        <p:txBody>
          <a:bodyPr/>
          <a:lstStyle/>
          <a:p>
            <a:pPr algn="ctr">
              <a:lnSpc>
                <a:spcPct val="80000"/>
              </a:lnSpc>
            </a:pPr>
            <a:r>
              <a:rPr lang="ru-RU" sz="1200" b="1" dirty="0" smtClean="0">
                <a:solidFill>
                  <a:schemeClr val="tx1"/>
                </a:solidFill>
                <a:latin typeface="Times New Roman" pitchFamily="18" charset="0"/>
              </a:rPr>
              <a:t>Составила </a:t>
            </a:r>
          </a:p>
          <a:p>
            <a:pPr algn="ctr">
              <a:lnSpc>
                <a:spcPct val="80000"/>
              </a:lnSpc>
            </a:pPr>
            <a:r>
              <a:rPr lang="ru-RU" sz="1200" b="1" smtClean="0">
                <a:solidFill>
                  <a:schemeClr val="tx1"/>
                </a:solidFill>
                <a:latin typeface="Times New Roman" pitchFamily="18" charset="0"/>
              </a:rPr>
              <a:t>Кокшарова М.Ю</a:t>
            </a:r>
            <a:endParaRPr lang="ru-RU" sz="1200" b="1" dirty="0" smtClean="0">
              <a:solidFill>
                <a:schemeClr val="tx1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u="sng" dirty="0"/>
              <a:t>Городецкая роспись</a:t>
            </a:r>
            <a:endParaRPr lang="ru-RU" dirty="0"/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0825" y="2276475"/>
            <a:ext cx="4305300" cy="3878263"/>
          </a:xfrm>
        </p:spPr>
        <p:txBody>
          <a:bodyPr>
            <a:normAutofit fontScale="92500" lnSpcReduction="10000"/>
          </a:bodyPr>
          <a:lstStyle/>
          <a:p>
            <a:pPr marL="274320" indent="-274320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b="1" dirty="0" smtClean="0"/>
              <a:t>    </a:t>
            </a:r>
            <a:r>
              <a:rPr lang="ru-RU" sz="2100" b="1" dirty="0" smtClean="0">
                <a:latin typeface="Times New Roman" pitchFamily="18" charset="0"/>
                <a:cs typeface="Times New Roman" pitchFamily="18" charset="0"/>
              </a:rPr>
              <a:t>Городецкая </a:t>
            </a:r>
            <a:r>
              <a:rPr lang="ru-RU" sz="2100" b="1" dirty="0">
                <a:latin typeface="Times New Roman" pitchFamily="18" charset="0"/>
                <a:cs typeface="Times New Roman" pitchFamily="18" charset="0"/>
              </a:rPr>
              <a:t>роспись — русский народный художественный промысел. Существует с середины XIX века в районе города Городец. Яркая, лаконичная городецкая роспись(жанровые сцены, фигурки коней, петухов, цветочные узоры), выполненная свободным мазком с белой и черной графической обводкой, украшала прялки, мебель, ставни, двери.</a:t>
            </a:r>
            <a:r>
              <a:rPr lang="ru-RU" dirty="0"/>
              <a:t> 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4981152" y="2163712"/>
            <a:ext cx="3810000" cy="3810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/>
            <a:ext uri="{91240B29-F687-4F45-9708-019B960494DF}"/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Матрёшка</a:t>
            </a:r>
            <a:endParaRPr lang="ru-RU" dirty="0"/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98500" y="1571625"/>
            <a:ext cx="7834313" cy="1928813"/>
          </a:xfrm>
        </p:spPr>
        <p:txBody>
          <a:bodyPr>
            <a:normAutofit fontScale="85000" lnSpcReduction="20000"/>
          </a:bodyPr>
          <a:lstStyle/>
          <a:p>
            <a:pPr marL="274320" indent="-274320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/>
              <a:t>   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/>
              <a:t> </a:t>
            </a:r>
            <a:r>
              <a:rPr lang="ru-RU" sz="2300" b="1" dirty="0" smtClean="0">
                <a:latin typeface="Times New Roman" pitchFamily="18" charset="0"/>
                <a:cs typeface="Times New Roman" pitchFamily="18" charset="0"/>
              </a:rPr>
              <a:t>Матрёшка</a:t>
            </a:r>
            <a:r>
              <a:rPr lang="ru-RU" sz="2300" b="1" dirty="0">
                <a:latin typeface="Times New Roman" pitchFamily="18" charset="0"/>
                <a:cs typeface="Times New Roman" pitchFamily="18" charset="0"/>
              </a:rPr>
              <a:t> — русская деревянная игрушка в виде расписной полой куклы, внутри которой находятся подобные ей куклы меньшего размера. По традиции рисуется женщина в красном сарафане и желтом платке. </a:t>
            </a:r>
            <a:r>
              <a:rPr lang="ru-RU" sz="2300" b="1" dirty="0" smtClean="0">
                <a:latin typeface="Times New Roman" pitchFamily="18" charset="0"/>
                <a:cs typeface="Times New Roman" pitchFamily="18" charset="0"/>
              </a:rPr>
              <a:t>Сегодня </a:t>
            </a:r>
            <a:r>
              <a:rPr lang="ru-RU" sz="2300" b="1" dirty="0">
                <a:latin typeface="Times New Roman" pitchFamily="18" charset="0"/>
                <a:cs typeface="Times New Roman" pitchFamily="18" charset="0"/>
              </a:rPr>
              <a:t>матрёшка является одним из самых популярных сувениров для иностранных туристов в России.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1259632" y="3573016"/>
            <a:ext cx="6696744" cy="308678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/>
            <a:ext uri="{91240B29-F687-4F45-9708-019B960494DF}"/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используемые материалы</a:t>
            </a:r>
            <a:r>
              <a:rPr lang="en-US" dirty="0" smtClean="0"/>
              <a:t>:</a:t>
            </a:r>
            <a:endParaRPr lang="ru-RU" dirty="0"/>
          </a:p>
        </p:txBody>
      </p:sp>
      <p:sp>
        <p:nvSpPr>
          <p:cNvPr id="17411" name="Rectangle 2"/>
          <p:cNvSpPr>
            <a:spLocks noChangeArrowheads="1"/>
          </p:cNvSpPr>
          <p:nvPr/>
        </p:nvSpPr>
        <p:spPr bwMode="auto">
          <a:xfrm>
            <a:off x="428625" y="2284413"/>
            <a:ext cx="7500938" cy="3503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320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1.Смолицкий Б.Г., Скавронская Т.Н. Художественные промыслы России. – М.: 1999г.</a:t>
            </a:r>
          </a:p>
          <a:p>
            <a:pPr eaLnBrk="0" hangingPunct="0"/>
            <a:r>
              <a:rPr lang="ru-RU" sz="320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2.</a:t>
            </a:r>
            <a:r>
              <a:rPr lang="ru-RU" sz="3200">
                <a:latin typeface="Times New Roman" pitchFamily="18" charset="0"/>
                <a:ea typeface="Calibri" pitchFamily="34" charset="0"/>
                <a:cs typeface="Times New Roman" pitchFamily="18" charset="0"/>
                <a:hlinkClick r:id="rId2"/>
              </a:rPr>
              <a:t>http://ru.wikipedia.org</a:t>
            </a:r>
            <a:r>
              <a:rPr lang="ru-RU" sz="320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 </a:t>
            </a:r>
          </a:p>
          <a:p>
            <a:pPr eaLnBrk="0" hangingPunct="0"/>
            <a:r>
              <a:rPr lang="ru-RU" sz="320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 3.</a:t>
            </a:r>
            <a:r>
              <a:rPr lang="ru-RU" sz="3200">
                <a:latin typeface="Times New Roman" pitchFamily="18" charset="0"/>
                <a:ea typeface="Calibri" pitchFamily="34" charset="0"/>
                <a:cs typeface="Times New Roman" pitchFamily="18" charset="0"/>
                <a:hlinkClick r:id="rId3"/>
              </a:rPr>
              <a:t>http://art.ioso.ru</a:t>
            </a:r>
            <a:r>
              <a:rPr lang="ru-RU" sz="320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   </a:t>
            </a:r>
          </a:p>
          <a:p>
            <a:pPr eaLnBrk="0" hangingPunct="0"/>
            <a:r>
              <a:rPr lang="ru-RU" sz="320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4.</a:t>
            </a:r>
            <a:r>
              <a:rPr lang="ru-RU" sz="3200">
                <a:latin typeface="Times New Roman" pitchFamily="18" charset="0"/>
                <a:ea typeface="Calibri" pitchFamily="34" charset="0"/>
                <a:cs typeface="Times New Roman" pitchFamily="18" charset="0"/>
                <a:hlinkClick r:id="rId4"/>
              </a:rPr>
              <a:t>http://www.advantour.com</a:t>
            </a:r>
            <a:r>
              <a:rPr lang="ru-RU" sz="320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 </a:t>
            </a:r>
          </a:p>
          <a:p>
            <a:pPr eaLnBrk="0" hangingPunct="0"/>
            <a:r>
              <a:rPr lang="ru-RU" sz="320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5.</a:t>
            </a:r>
            <a:r>
              <a:rPr lang="ru-RU" sz="3200">
                <a:latin typeface="Times New Roman" pitchFamily="18" charset="0"/>
                <a:ea typeface="Calibri" pitchFamily="34" charset="0"/>
                <a:cs typeface="Times New Roman" pitchFamily="18" charset="0"/>
                <a:hlinkClick r:id="rId5"/>
              </a:rPr>
              <a:t>http://dic.academic.ru</a:t>
            </a:r>
            <a:r>
              <a:rPr lang="ru-RU" sz="320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00" name="Rectangle 4"/>
          <p:cNvSpPr>
            <a:spLocks noGrp="1"/>
          </p:cNvSpPr>
          <p:nvPr>
            <p:ph type="title"/>
          </p:nvPr>
        </p:nvSpPr>
        <p:spPr bwMode="auto">
          <a:xfrm>
            <a:off x="457200" y="2205038"/>
            <a:ext cx="7239000" cy="863600"/>
          </a:xfrm>
          <a:noFill/>
        </p:spPr>
        <p:txBody>
          <a:bodyPr wrap="square" numCol="1" compatLnSpc="1">
            <a:prstTxWarp prst="textNoShape">
              <a:avLst/>
            </a:prstTxWarp>
          </a:bodyPr>
          <a:lstStyle/>
          <a:p>
            <a:pPr algn="ctr"/>
            <a:r>
              <a:rPr lang="ru-RU" cap="none" smtClean="0">
                <a:ln>
                  <a:noFill/>
                </a:ln>
                <a:solidFill>
                  <a:schemeClr val="tx1"/>
                </a:solidFill>
                <a:latin typeface="Arial" charset="0"/>
              </a:rPr>
              <a:t>Спасибо за внимание!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Прямоугольник 3"/>
          <p:cNvSpPr>
            <a:spLocks noChangeArrowheads="1"/>
          </p:cNvSpPr>
          <p:nvPr/>
        </p:nvSpPr>
        <p:spPr bwMode="auto">
          <a:xfrm>
            <a:off x="857250" y="1857375"/>
            <a:ext cx="6715125" cy="4094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 u="sng">
                <a:latin typeface="Times New Roman" pitchFamily="18" charset="0"/>
                <a:cs typeface="Times New Roman" pitchFamily="18" charset="0"/>
              </a:rPr>
              <a:t>Цель:</a:t>
            </a:r>
            <a:endParaRPr lang="ru-RU" sz="2000" b="1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>
                <a:latin typeface="Times New Roman" pitchFamily="18" charset="0"/>
                <a:cs typeface="Times New Roman" pitchFamily="18" charset="0"/>
              </a:rPr>
              <a:t>Создать у детей  представления о многообразии  существующих видов народных промыслов  на территории России.</a:t>
            </a:r>
          </a:p>
          <a:p>
            <a:r>
              <a:rPr lang="ru-RU" sz="2000" b="1" u="sng">
                <a:latin typeface="Times New Roman" pitchFamily="18" charset="0"/>
                <a:cs typeface="Times New Roman" pitchFamily="18" charset="0"/>
              </a:rPr>
              <a:t>Задачи:</a:t>
            </a:r>
            <a:endParaRPr lang="ru-RU" sz="2000" b="1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>
                <a:latin typeface="Times New Roman" pitchFamily="18" charset="0"/>
                <a:cs typeface="Times New Roman" pitchFamily="18" charset="0"/>
              </a:rPr>
              <a:t>- познакомить детей с понятиями «ремесло», «промысел».</a:t>
            </a:r>
          </a:p>
          <a:p>
            <a:r>
              <a:rPr lang="ru-RU" sz="2000" b="1">
                <a:latin typeface="Times New Roman" pitchFamily="18" charset="0"/>
                <a:cs typeface="Times New Roman" pitchFamily="18" charset="0"/>
              </a:rPr>
              <a:t>- воспитывать нравственно-эстетическое отношение к миру, интерес и любовь к Родине, ее истории и культуре.</a:t>
            </a:r>
          </a:p>
          <a:p>
            <a:r>
              <a:rPr lang="ru-RU" sz="2000" b="1">
                <a:latin typeface="Times New Roman" pitchFamily="18" charset="0"/>
                <a:cs typeface="Times New Roman" pitchFamily="18" charset="0"/>
              </a:rPr>
              <a:t>-воспитывать  чувство патриотизма, уважения и восхищения художественным мастерством народных умельцев;</a:t>
            </a:r>
          </a:p>
          <a:p>
            <a:r>
              <a:rPr lang="ru-RU" sz="2000" b="1">
                <a:latin typeface="Times New Roman" pitchFamily="18" charset="0"/>
                <a:cs typeface="Times New Roman" pitchFamily="18" charset="0"/>
              </a:rPr>
              <a:t>- развивать кругозор</a:t>
            </a: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dirty="0" smtClean="0"/>
              <a:t>Цели и задачи</a:t>
            </a:r>
            <a:r>
              <a:rPr lang="en-US" dirty="0" smtClean="0"/>
              <a:t>:</a:t>
            </a: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ChangeArrowheads="1"/>
          </p:cNvSpPr>
          <p:nvPr/>
        </p:nvSpPr>
        <p:spPr bwMode="auto">
          <a:xfrm>
            <a:off x="1000125" y="-7938"/>
            <a:ext cx="6500813" cy="6648451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/>
            <a:r>
              <a:rPr lang="ru-RU" sz="24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Народные промыслы России -  огромное духовное  богатство,  оно доносит до нас культуру прошлых поколений.</a:t>
            </a:r>
            <a:endParaRPr lang="ru-RU" sz="2400" b="1">
              <a:latin typeface="Times New Roman" pitchFamily="18" charset="0"/>
              <a:cs typeface="Times New Roman" pitchFamily="18" charset="0"/>
            </a:endParaRPr>
          </a:p>
          <a:p>
            <a:pPr algn="just" eaLnBrk="0" hangingPunct="0"/>
            <a:r>
              <a:rPr lang="ru-RU" sz="24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Наши предки испокон веков славились добрыми мастерами, людьми, которые создавали своими руками сказочную красоту.Занимаясь разными ремеслами, люди зарабатывали  себе на хлеб насущный.</a:t>
            </a:r>
            <a:endParaRPr lang="ru-RU" sz="2400" b="1">
              <a:latin typeface="Times New Roman" pitchFamily="18" charset="0"/>
              <a:cs typeface="Times New Roman" pitchFamily="18" charset="0"/>
            </a:endParaRPr>
          </a:p>
          <a:p>
            <a:pPr algn="just" eaLnBrk="0" hangingPunct="0"/>
            <a:r>
              <a:rPr lang="ru-RU" sz="24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Ремесло – это мелкое производство готовых изделий, где основу составляет ручной труд.</a:t>
            </a:r>
            <a:endParaRPr lang="ru-RU" sz="2400" b="1">
              <a:latin typeface="Times New Roman" pitchFamily="18" charset="0"/>
              <a:cs typeface="Times New Roman" pitchFamily="18" charset="0"/>
            </a:endParaRPr>
          </a:p>
          <a:p>
            <a:pPr algn="just" eaLnBrk="0" hangingPunct="0"/>
            <a:r>
              <a:rPr lang="ru-RU" sz="24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Народные промыслы – это гордость России. В народе говорили: «Что ни ремесло, то промысел», «Не без ума, так и не без промысла», «Только воровство не промысел».     Что же мы имеем в виду, говоря «промысел»? Откуда пошло это название «промыслы»? </a:t>
            </a:r>
          </a:p>
          <a:p>
            <a:pPr algn="just" eaLnBrk="0" hangingPunct="0"/>
            <a:endParaRPr lang="ru-RU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1"/>
          <p:cNvSpPr>
            <a:spLocks noChangeArrowheads="1"/>
          </p:cNvSpPr>
          <p:nvPr/>
        </p:nvSpPr>
        <p:spPr bwMode="auto">
          <a:xfrm>
            <a:off x="857250" y="952500"/>
            <a:ext cx="7000875" cy="526256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/>
            <a:r>
              <a:rPr lang="ru-RU" sz="1600" b="1" u="sng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Историческая справка:</a:t>
            </a:r>
            <a:r>
              <a:rPr lang="ru-RU" sz="16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 Очень давно, когда еще сельскохозяйственная техника была слишком проста, а малоплодородные земли не давали хороших урожаев зерновых, население было вынуждено заняться разными промыслами. Потом промысловая продукция обменивалась на хлеб и другие необходимые предметы. Люди наблюдали за природой и отражали эти наблюдения в произведениях народного творчества. Постепенно трудовые навыки закреплялись. </a:t>
            </a:r>
            <a:endParaRPr lang="ru-RU" sz="1600" b="1">
              <a:latin typeface="Times New Roman" pitchFamily="18" charset="0"/>
              <a:cs typeface="Times New Roman" pitchFamily="18" charset="0"/>
            </a:endParaRPr>
          </a:p>
          <a:p>
            <a:pPr algn="just" eaLnBrk="0" hangingPunct="0"/>
            <a:r>
              <a:rPr lang="ru-RU" sz="16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Богата земля российская разнообразными народными промыслами.</a:t>
            </a:r>
            <a:endParaRPr lang="ru-RU" sz="1600" b="1">
              <a:latin typeface="Times New Roman" pitchFamily="18" charset="0"/>
              <a:cs typeface="Times New Roman" pitchFamily="18" charset="0"/>
            </a:endParaRPr>
          </a:p>
          <a:p>
            <a:pPr algn="just" eaLnBrk="0" hangingPunct="0"/>
            <a:r>
              <a:rPr lang="ru-RU" sz="16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Простому крестьянину не были доступны роскошные материалы - он творил из подручных. Дерево, глина, кость, лен, железо - все становилось предметом творчества. «Из обрезков дерева вырезали и расписывали миски, ложки, из глины лепилась замечательная посуда, из рога мастерили гребешки, из овечьей шерсти - платки, из льна - полотна и кружева. Все делалось руками: ткались половики, скатерти, полотенца, платья и рубахи. Руки мастеров превращали сугубо бытовые вещи в произведения искусства.</a:t>
            </a:r>
            <a:endParaRPr lang="ru-RU" sz="1600" b="1">
              <a:latin typeface="Times New Roman" pitchFamily="18" charset="0"/>
              <a:cs typeface="Times New Roman" pitchFamily="18" charset="0"/>
            </a:endParaRPr>
          </a:p>
          <a:p>
            <a:pPr algn="just" eaLnBrk="0" hangingPunct="0"/>
            <a:r>
              <a:rPr lang="ru-RU" sz="16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Ремёсла кормили, одевали, обували. Недаром русская пословица гласит «Ремесло не коромысло – плеч не оттянет, а само прокормит».</a:t>
            </a:r>
            <a:endParaRPr lang="ru-RU" sz="1600" b="1">
              <a:latin typeface="Times New Roman" pitchFamily="18" charset="0"/>
              <a:cs typeface="Times New Roman" pitchFamily="18" charset="0"/>
            </a:endParaRPr>
          </a:p>
          <a:p>
            <a:pPr algn="just" eaLnBrk="0" hangingPunct="0"/>
            <a:r>
              <a:rPr lang="ru-RU" sz="16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Ремесла сохранились и в наши дни. Но сегодня они  приобрели одну из форм художественного народного творчества,  называемую народными промыслами.</a:t>
            </a:r>
            <a:endParaRPr lang="ru-RU" sz="1600" b="1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Гжель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8313" y="2133600"/>
            <a:ext cx="4032250" cy="3949700"/>
          </a:xfrm>
        </p:spPr>
        <p:txBody>
          <a:bodyPr>
            <a:normAutofit fontScale="92500"/>
          </a:bodyPr>
          <a:lstStyle/>
          <a:p>
            <a:pPr marL="274320" indent="-274320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1800" b="1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Гжель</a:t>
            </a: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 — с XVII века и ранее центр производства фарфора и керамики на территории современного Раменского района Московской 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области. </a:t>
            </a: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Со второй половины 20-х годов XIX века многие изделия расписывали только синей краской. В настоящее время именно этот характерный рисунок определяет стиль «Гжель». Изделия, произведённые в другом месте, но имеющие схожий сине-белый орнамент, часто называют изделиями «под Гжель».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5076056" y="2132856"/>
            <a:ext cx="3609975" cy="39052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/>
            <a:ext uri="{91240B29-F687-4F45-9708-019B960494DF}"/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err="1"/>
              <a:t>Жостовская</a:t>
            </a:r>
            <a:r>
              <a:rPr lang="ru-RU" dirty="0"/>
              <a:t> роспись</a:t>
            </a:r>
          </a:p>
        </p:txBody>
      </p:sp>
      <p:sp>
        <p:nvSpPr>
          <p:cNvPr id="11267" name="Объект 1"/>
          <p:cNvSpPr>
            <a:spLocks noGrp="1"/>
          </p:cNvSpPr>
          <p:nvPr>
            <p:ph idx="1"/>
          </p:nvPr>
        </p:nvSpPr>
        <p:spPr>
          <a:xfrm>
            <a:off x="107950" y="1857375"/>
            <a:ext cx="4248150" cy="4595813"/>
          </a:xfrm>
        </p:spPr>
        <p:txBody>
          <a:bodyPr/>
          <a:lstStyle/>
          <a:p>
            <a:pPr algn="just" eaLnBrk="1" hangingPunct="1">
              <a:buFont typeface="Wingdings 2" pitchFamily="18" charset="2"/>
              <a:buNone/>
            </a:pPr>
            <a:r>
              <a:rPr lang="ru-RU" sz="1800" b="1" smtClean="0">
                <a:latin typeface="Times New Roman" pitchFamily="18" charset="0"/>
                <a:cs typeface="Times New Roman" pitchFamily="18" charset="0"/>
              </a:rPr>
              <a:t>      Жостовская роспись — народный промысел художественной росписи металлических подносов, существующий в деревне Жостово Мытищинского района Московской области. Возник в середине XVIII в. на Урале.Роспись производится обычно по чёрному фону (иногда по красному, синему, зелёному, серебряному) причем мастер работает сразу над несколькими подносами. Основной мотив росписи — цветочный букет простой композиции, в котором чередуются крупные садовые и мелкие полевые цветы. 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4716016" y="2420888"/>
            <a:ext cx="3992960" cy="299472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/>
            <a:ext uri="{91240B29-F687-4F45-9708-019B960494DF}"/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/>
              <a:t>Палехская миниатюра</a:t>
            </a:r>
          </a:p>
        </p:txBody>
      </p:sp>
      <p:sp>
        <p:nvSpPr>
          <p:cNvPr id="12291" name="Объект 1"/>
          <p:cNvSpPr>
            <a:spLocks noGrp="1"/>
          </p:cNvSpPr>
          <p:nvPr>
            <p:ph idx="1"/>
          </p:nvPr>
        </p:nvSpPr>
        <p:spPr>
          <a:xfrm>
            <a:off x="179388" y="1714500"/>
            <a:ext cx="4376737" cy="4440238"/>
          </a:xfrm>
        </p:spPr>
        <p:txBody>
          <a:bodyPr/>
          <a:lstStyle/>
          <a:p>
            <a:pPr algn="just" eaLnBrk="1" hangingPunct="1">
              <a:buFont typeface="Wingdings 2" pitchFamily="18" charset="2"/>
              <a:buNone/>
            </a:pPr>
            <a:r>
              <a:rPr lang="ru-RU" sz="1800" b="1" smtClean="0">
                <a:latin typeface="Times New Roman" pitchFamily="18" charset="0"/>
                <a:cs typeface="Times New Roman" pitchFamily="18" charset="0"/>
              </a:rPr>
              <a:t>    Палехская миниатюра — народный промысел, развившийся в Советское время в посёлке Палех Ивановской области. Обычно расписываются шкатулки, ларцы, кубышки, брошки, панно, пепельницы, заколки для галстука, игольницы и т. д. Работы обычно выполняются на чёрном фоне и расписываются золотом. Типичные сюжеты палехской миниатюры заимствованы из повседневной жизни, литературных произведений классиков, сказок, былин и песен.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4860032" y="2348880"/>
            <a:ext cx="3644950" cy="290138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/>
            <a:ext uri="{91240B29-F687-4F45-9708-019B960494DF}"/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83568" y="404664"/>
            <a:ext cx="7756263" cy="105425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err="1"/>
              <a:t>Федоскинская</a:t>
            </a:r>
            <a:r>
              <a:rPr lang="ru-RU" dirty="0"/>
              <a:t> миниатюра</a:t>
            </a:r>
          </a:p>
        </p:txBody>
      </p:sp>
      <p:sp>
        <p:nvSpPr>
          <p:cNvPr id="13315" name="Объект 1"/>
          <p:cNvSpPr>
            <a:spLocks noGrp="1"/>
          </p:cNvSpPr>
          <p:nvPr>
            <p:ph idx="1"/>
          </p:nvPr>
        </p:nvSpPr>
        <p:spPr>
          <a:xfrm>
            <a:off x="179388" y="1714500"/>
            <a:ext cx="4392612" cy="4810125"/>
          </a:xfrm>
        </p:spPr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ru-RU" sz="1800" b="1" smtClean="0">
                <a:latin typeface="Times New Roman" pitchFamily="18" charset="0"/>
                <a:cs typeface="Times New Roman" pitchFamily="18" charset="0"/>
              </a:rPr>
              <a:t>     Федоскинская миниатюра — вид традиционной русской лаковой миниатюрной живописи масляными красками на папье-маше, сложившийся в конце XVIII века в подмосковном селе Федоскино. Излюбленными мотивами росписи федоскинских миниатюристов стали популярные в то время сюжеты: «тройки», «чаепития», сцены из русской и малороссийской крестьянской жизни. Наиболее всего ценились ларцы и шкатулки, украшенные сложными многофигурными композициями — копиями картин русских и западноевропейских художников.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4711757" y="2564904"/>
            <a:ext cx="4167944" cy="288015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/>
            <a:ext uri="{91240B29-F687-4F45-9708-019B960494DF}"/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/>
              <a:t>Хохлома́</a:t>
            </a: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07950" y="2276475"/>
            <a:ext cx="4464050" cy="4465638"/>
          </a:xfrm>
        </p:spPr>
        <p:txBody>
          <a:bodyPr>
            <a:normAutofit fontScale="77500" lnSpcReduction="20000"/>
          </a:bodyPr>
          <a:lstStyle/>
          <a:p>
            <a:pPr marL="274320" indent="-274320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Хохлома́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 представляет собой нижегородскую декоративную роспись деревянной посуды и мебели, выполненную чёрным и красным (а также, изредка, зелёным) цветом по золотистому фону. На дерево при выполнении росписи наносится не золотой, а серебряный оловянный порошок. После этого изделие покрывается лаком и три-четыре раза обрабатывается в печи, чем достигается уникальный медово-золотой цвет, придающий лёгкой деревянной посуде эффект массивности.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4788024" y="2204864"/>
            <a:ext cx="4056657" cy="310971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/>
            <a:ext uri="{91240B29-F687-4F45-9708-019B960494DF}"/>
          </a:extLst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Изящная">
    <a:dk1>
      <a:sysClr val="windowText" lastClr="000000"/>
    </a:dk1>
    <a:lt1>
      <a:sysClr val="window" lastClr="FFFFFF"/>
    </a:lt1>
    <a:dk2>
      <a:srgbClr val="B13F9A"/>
    </a:dk2>
    <a:lt2>
      <a:srgbClr val="F4E7ED"/>
    </a:lt2>
    <a:accent1>
      <a:srgbClr val="B83D68"/>
    </a:accent1>
    <a:accent2>
      <a:srgbClr val="AC66BB"/>
    </a:accent2>
    <a:accent3>
      <a:srgbClr val="DE6C36"/>
    </a:accent3>
    <a:accent4>
      <a:srgbClr val="F9B639"/>
    </a:accent4>
    <a:accent5>
      <a:srgbClr val="CF6DA4"/>
    </a:accent5>
    <a:accent6>
      <a:srgbClr val="FA8D3D"/>
    </a:accent6>
    <a:hlink>
      <a:srgbClr val="FFDE66"/>
    </a:hlink>
    <a:folHlink>
      <a:srgbClr val="D490C5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96</TotalTime>
  <Words>166</Words>
  <Application>Microsoft Office PowerPoint</Application>
  <PresentationFormat>Экран (4:3)</PresentationFormat>
  <Paragraphs>42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Изящная</vt:lpstr>
      <vt:lpstr>Народные промыслы</vt:lpstr>
      <vt:lpstr>Цели и задачи:</vt:lpstr>
      <vt:lpstr>Слайд 3</vt:lpstr>
      <vt:lpstr>Слайд 4</vt:lpstr>
      <vt:lpstr>Гжель</vt:lpstr>
      <vt:lpstr>Жостовская роспись</vt:lpstr>
      <vt:lpstr>Палехская миниатюра</vt:lpstr>
      <vt:lpstr>Федоскинская миниатюра</vt:lpstr>
      <vt:lpstr>Хохлома́</vt:lpstr>
      <vt:lpstr>Городецкая роспись</vt:lpstr>
      <vt:lpstr>Матрёшка</vt:lpstr>
      <vt:lpstr>используемые материалы:</vt:lpstr>
      <vt:lpstr>Спасибо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Воспитатель</dc:creator>
  <cp:lastModifiedBy>User</cp:lastModifiedBy>
  <cp:revision>20</cp:revision>
  <dcterms:modified xsi:type="dcterms:W3CDTF">2022-02-09T03:00:39Z</dcterms:modified>
</cp:coreProperties>
</file>