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58" r:id="rId14"/>
    <p:sldId id="259" r:id="rId15"/>
    <p:sldId id="260" r:id="rId16"/>
    <p:sldId id="26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EFB15-71B7-4A9E-963C-DB7096E37E2E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BBEE7-7518-42D1-AD37-89F3385078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66379-F33A-4D44-9B23-16BAB7CA7954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6C8CD-A9BB-4A8C-8CC6-DB12E752A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7B81B-959F-4358-92FA-A83691647C19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B18E5-B960-4777-8E8B-E871D47A7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9DD59-E82F-42DA-BE71-04B7B48B7E08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D6EEA-479E-4AB0-8633-BF34E7870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AD21E-C95D-479A-AFDC-445F91729902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D6BCF-29A3-4C05-BE7F-BFAA65C5D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rgbClr val="CCFFFF"/>
            </a:gs>
            <a:gs pos="100000">
              <a:schemeClr val="accent3">
                <a:lumMod val="20000"/>
                <a:lumOff val="8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B13D6B-87AD-4C11-9B65-7E7CEE823F18}" type="datetimeFigureOut">
              <a:rPr lang="ru-RU"/>
              <a:pPr>
                <a:defRPr/>
              </a:pPr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8F9003-5123-4A32-9586-C175C4A01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hyperlink" Target="http://i072.radikal.ru/1201/c5/ecb4031e37cd.gif" TargetMode="External"/><Relationship Id="rId18" Type="http://schemas.openxmlformats.org/officeDocument/2006/relationships/image" Target="../media/image32.png"/><Relationship Id="rId26" Type="http://schemas.openxmlformats.org/officeDocument/2006/relationships/hyperlink" Target="http://s014.radikal.ru/i326/1201/a1/386da46faaeb.gif" TargetMode="External"/><Relationship Id="rId3" Type="http://schemas.openxmlformats.org/officeDocument/2006/relationships/hyperlink" Target="http://img-fotki.yandex.ru/get/6733/134091466.195/0_fe7f9_3e19977b_orig" TargetMode="External"/><Relationship Id="rId21" Type="http://schemas.openxmlformats.org/officeDocument/2006/relationships/image" Target="../media/image34.png"/><Relationship Id="rId7" Type="http://schemas.openxmlformats.org/officeDocument/2006/relationships/hyperlink" Target="http://www.art-apple.ru/albums/vector_flowers/9381760.jpg" TargetMode="External"/><Relationship Id="rId12" Type="http://schemas.openxmlformats.org/officeDocument/2006/relationships/image" Target="../media/image30.png"/><Relationship Id="rId17" Type="http://schemas.openxmlformats.org/officeDocument/2006/relationships/hyperlink" Target="http://priroda.inc.ru/animation/bebi/baby30.gif" TargetMode="External"/><Relationship Id="rId25" Type="http://schemas.openxmlformats.org/officeDocument/2006/relationships/image" Target="../media/image36.png"/><Relationship Id="rId2" Type="http://schemas.openxmlformats.org/officeDocument/2006/relationships/image" Target="../media/image26.png"/><Relationship Id="rId16" Type="http://schemas.openxmlformats.org/officeDocument/2006/relationships/image" Target="../media/image9.gif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hyperlink" Target="http://img-fotki.yandex.ru/get/6437/134091466.5c/0_a01d9_415b13cb_M.png" TargetMode="External"/><Relationship Id="rId24" Type="http://schemas.openxmlformats.org/officeDocument/2006/relationships/hyperlink" Target="http://s018.radikal.ru/i521/1201/f6/551f743ee188.gif" TargetMode="External"/><Relationship Id="rId5" Type="http://schemas.openxmlformats.org/officeDocument/2006/relationships/hyperlink" Target="http://s44.radikal.ru/i105/1108/8c/6541d46a5900t.jpg" TargetMode="External"/><Relationship Id="rId15" Type="http://schemas.openxmlformats.org/officeDocument/2006/relationships/hyperlink" Target="http://s012.radikal.ru/i321/1201/cb/42373f9d2983.gif" TargetMode="External"/><Relationship Id="rId23" Type="http://schemas.openxmlformats.org/officeDocument/2006/relationships/image" Target="../media/image35.png"/><Relationship Id="rId28" Type="http://schemas.openxmlformats.org/officeDocument/2006/relationships/hyperlink" Target="http://ug-mama.ru/lines/im_line/8bc5751b36aa55b03faa72cd4305b5eb_1329683174.png" TargetMode="External"/><Relationship Id="rId10" Type="http://schemas.openxmlformats.org/officeDocument/2006/relationships/image" Target="../media/image13.png"/><Relationship Id="rId19" Type="http://schemas.openxmlformats.org/officeDocument/2006/relationships/hyperlink" Target="http://s018.radikal.ru/i514/1201/da/4db66d823c0a.gif" TargetMode="External"/><Relationship Id="rId4" Type="http://schemas.openxmlformats.org/officeDocument/2006/relationships/image" Target="../media/image27.jpeg"/><Relationship Id="rId9" Type="http://schemas.openxmlformats.org/officeDocument/2006/relationships/hyperlink" Target="http://img-fotki.yandex.ru/get/5635/20573769.1b/0_89604_568ac41e_M.png" TargetMode="External"/><Relationship Id="rId14" Type="http://schemas.openxmlformats.org/officeDocument/2006/relationships/image" Target="../media/image31.png"/><Relationship Id="rId22" Type="http://schemas.openxmlformats.org/officeDocument/2006/relationships/hyperlink" Target="http://s018.radikal.ru/i524/1201/3e/ec75d3390f56.gif" TargetMode="External"/><Relationship Id="rId27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547813" y="3429000"/>
            <a:ext cx="4752975" cy="23034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+mn-lt"/>
                <a:cs typeface="+mn-cs"/>
              </a:rPr>
              <a:t>Подготовила: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+mn-lt"/>
                <a:cs typeface="+mn-cs"/>
              </a:rPr>
              <a:t>в</a:t>
            </a:r>
            <a:r>
              <a:rPr lang="ru-RU" dirty="0" smtClean="0">
                <a:latin typeface="+mn-lt"/>
                <a:cs typeface="+mn-cs"/>
              </a:rPr>
              <a:t>оспитатель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err="1" smtClean="0">
                <a:latin typeface="+mn-lt"/>
                <a:cs typeface="+mn-cs"/>
              </a:rPr>
              <a:t>А.Н.Сморжок</a:t>
            </a:r>
            <a:endParaRPr lang="ru-RU" dirty="0" smtClean="0">
              <a:latin typeface="+mn-lt"/>
              <a:cs typeface="+mn-cs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+mn-lt"/>
                <a:cs typeface="+mn-cs"/>
              </a:rPr>
              <a:t>МКДОУ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+mn-lt"/>
                <a:cs typeface="+mn-cs"/>
              </a:rPr>
              <a:t> «</a:t>
            </a:r>
            <a:r>
              <a:rPr lang="ru-RU" dirty="0" err="1" smtClean="0">
                <a:latin typeface="+mn-lt"/>
                <a:cs typeface="+mn-cs"/>
              </a:rPr>
              <a:t>Пальминский</a:t>
            </a:r>
            <a:endParaRPr lang="ru-RU" dirty="0" smtClean="0">
              <a:latin typeface="+mn-lt"/>
              <a:cs typeface="+mn-cs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+mn-lt"/>
                <a:cs typeface="+mn-cs"/>
              </a:rPr>
              <a:t> детский сад»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+mn-lt"/>
                <a:cs typeface="+mn-cs"/>
              </a:rPr>
              <a:t>2021 г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10322" y="1357298"/>
            <a:ext cx="31233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+mn-lt"/>
              </a:rPr>
              <a:t>Быть здоровым хорошо!»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Новая папка (4)\IMG_20210409_093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285728"/>
            <a:ext cx="4320136" cy="3429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07" name="Picture 3" descr="C:\Users\User\Desktop\Новая папка (4)\IMG_20210409_093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00240"/>
            <a:ext cx="3929090" cy="292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00042"/>
            <a:ext cx="8229600" cy="5582713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5"/>
                </a:solidFill>
              </a:rPr>
              <a:t>Воспитатель</a:t>
            </a:r>
            <a:r>
              <a:rPr lang="ru-RU" sz="2400" dirty="0" smtClean="0">
                <a:solidFill>
                  <a:schemeClr val="accent5"/>
                </a:solidFill>
              </a:rPr>
              <a:t>: вот и закончилось наше путешествие в страну Здоровья.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Воспитатель: </a:t>
            </a:r>
            <a:r>
              <a:rPr lang="ru-RU" sz="2400" dirty="0" smtClean="0">
                <a:solidFill>
                  <a:schemeClr val="accent5"/>
                </a:solidFill>
              </a:rPr>
              <a:t>Ребята, давайте кукле Тане расскажем, как же сохранить своё здоровье. (Ответы детей)</a:t>
            </a:r>
          </a:p>
          <a:p>
            <a:r>
              <a:rPr lang="ru-RU" sz="2400" dirty="0" smtClean="0">
                <a:solidFill>
                  <a:schemeClr val="accent5"/>
                </a:solidFill>
              </a:rPr>
              <a:t>Теперь вы и наша кукла Таня знаете, что для того, чтобы быть здоровым нужно кушать здоровую пищу, заниматься физкультурой, чаще мыть руки с мылом.</a:t>
            </a:r>
          </a:p>
          <a:p>
            <a:r>
              <a:rPr lang="ru-RU" sz="2400" dirty="0" smtClean="0">
                <a:solidFill>
                  <a:schemeClr val="accent5"/>
                </a:solidFill>
              </a:rPr>
              <a:t>Будьте здоровы!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Новая папка (4)\IMG_20210409_0925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857232"/>
            <a:ext cx="5442759" cy="4525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288" y="692150"/>
            <a:ext cx="8424862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FF0000"/>
                </a:solidFill>
                <a:latin typeface="+mn-lt"/>
                <a:cs typeface="+mn-cs"/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77612" y="-253224"/>
            <a:ext cx="595323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Интернет ресурсы</a:t>
            </a:r>
          </a:p>
        </p:txBody>
      </p:sp>
      <p:pic>
        <p:nvPicPr>
          <p:cNvPr id="10243" name="Picture 2" descr="0_fe7f9_3e19977b_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9275"/>
            <a:ext cx="18303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1835150" y="476250"/>
            <a:ext cx="17287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3"/>
              </a:rPr>
              <a:t>http://img-fotki.yandex.ru/get/6733/134091466.195/0_fe7f9_3e19977b_orig</a:t>
            </a:r>
            <a:endParaRPr lang="ru-RU">
              <a:ea typeface="Calibri" pitchFamily="34" charset="0"/>
            </a:endParaRPr>
          </a:p>
        </p:txBody>
      </p:sp>
      <p:pic>
        <p:nvPicPr>
          <p:cNvPr id="10245" name="Picture 4" descr="Скачать бесплатно книгу: Подборка схем для вышивки крестиком 18. Вышиваем бабочек. Автор подборки: Франко А И Год выпуска: 20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938" y="549275"/>
            <a:ext cx="10287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4572000" y="549275"/>
            <a:ext cx="122396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5"/>
              </a:rPr>
              <a:t>http://s44.radikal.ru/i105/1108/8c/6541d46a5900t.jpg</a:t>
            </a:r>
            <a:endParaRPr lang="ru-RU">
              <a:ea typeface="Calibri" pitchFamily="34" charset="0"/>
            </a:endParaRPr>
          </a:p>
        </p:txBody>
      </p:sp>
      <p:pic>
        <p:nvPicPr>
          <p:cNvPr id="10247" name="Picture 6" descr="0_a1a93_57fe433b_ori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4163" y="476250"/>
            <a:ext cx="10795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6300788" y="620713"/>
            <a:ext cx="122396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7"/>
              </a:rPr>
              <a:t>http://www.art-apple.ru/albums/vector_flowers/9381760.jpg</a:t>
            </a:r>
            <a:endParaRPr lang="ru-RU">
              <a:ea typeface="Calibri" pitchFamily="34" charset="0"/>
            </a:endParaRPr>
          </a:p>
        </p:txBody>
      </p:sp>
      <p:pic>
        <p:nvPicPr>
          <p:cNvPr id="10249" name="Picture 8" descr="0_89604_568ac41e_M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51725" y="549275"/>
            <a:ext cx="72072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8170863" y="0"/>
            <a:ext cx="973137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9"/>
              </a:rPr>
              <a:t>http://img-fotki.yandex.ru/get/5635/20573769.1b/0_89604_568ac41e_M.png</a:t>
            </a:r>
            <a:endParaRPr lang="ru-RU">
              <a:ea typeface="Calibri" pitchFamily="34" charset="0"/>
            </a:endParaRPr>
          </a:p>
        </p:txBody>
      </p:sp>
      <p:pic>
        <p:nvPicPr>
          <p:cNvPr id="10251" name="Picture 10" descr="0_a01d9_415b13cb_M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1557338"/>
            <a:ext cx="17287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2" name="Rectangle 11"/>
          <p:cNvSpPr>
            <a:spLocks noChangeArrowheads="1"/>
          </p:cNvSpPr>
          <p:nvPr/>
        </p:nvSpPr>
        <p:spPr bwMode="auto">
          <a:xfrm>
            <a:off x="1692275" y="1196975"/>
            <a:ext cx="1547813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11"/>
              </a:rPr>
              <a:t>http://img-fotki.yandex.ru/get/6437/134091466.5c/0_a01d9_415b13cb_M.png</a:t>
            </a:r>
            <a:endParaRPr lang="ru-RU">
              <a:ea typeface="Calibri" pitchFamily="34" charset="0"/>
            </a:endParaRPr>
          </a:p>
        </p:txBody>
      </p:sp>
      <p:pic>
        <p:nvPicPr>
          <p:cNvPr id="10253" name="Picture 13" descr="ecb4031e37cd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2060575"/>
            <a:ext cx="90011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827088" y="2108200"/>
            <a:ext cx="936625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13"/>
              </a:rPr>
              <a:t>http://i072.radikal.ru/1201/c5/ecb4031e37cd.gif</a:t>
            </a:r>
            <a:endParaRPr lang="ru-RU">
              <a:ea typeface="Calibri" pitchFamily="34" charset="0"/>
            </a:endParaRPr>
          </a:p>
        </p:txBody>
      </p:sp>
      <p:pic>
        <p:nvPicPr>
          <p:cNvPr id="10255" name="Picture 15" descr="42373f9d298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619250" y="2060575"/>
            <a:ext cx="936625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2627313" y="2133600"/>
            <a:ext cx="1081087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15"/>
              </a:rPr>
              <a:t>http://s012.radikal.ru/i321/1201/cb/42373f9d2983.gif</a:t>
            </a:r>
            <a:endParaRPr lang="ru-RU">
              <a:ea typeface="Calibri" pitchFamily="34" charset="0"/>
            </a:endParaRPr>
          </a:p>
        </p:txBody>
      </p:sp>
      <p:pic>
        <p:nvPicPr>
          <p:cNvPr id="10257" name="Picture 17" descr="baby30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635375" y="1341438"/>
            <a:ext cx="8651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4500563" y="1412875"/>
            <a:ext cx="10080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17"/>
              </a:rPr>
              <a:t>http://priroda.inc.ru/animation/bebi/baby30.gif</a:t>
            </a:r>
            <a:endParaRPr lang="ru-RU">
              <a:ea typeface="Calibri" pitchFamily="34" charset="0"/>
            </a:endParaRPr>
          </a:p>
        </p:txBody>
      </p:sp>
      <p:pic>
        <p:nvPicPr>
          <p:cNvPr id="10259" name="Picture 19" descr="4db66d823c0a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435600" y="1484313"/>
            <a:ext cx="1008063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6516688" y="1316038"/>
            <a:ext cx="8636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19"/>
              </a:rPr>
              <a:t>http://s018.radikal.ru/i514/1201/da/4db66d823c0a.gif</a:t>
            </a:r>
            <a:endParaRPr lang="ru-RU">
              <a:ea typeface="Calibri" pitchFamily="34" charset="0"/>
            </a:endParaRPr>
          </a:p>
        </p:txBody>
      </p:sp>
      <p:pic>
        <p:nvPicPr>
          <p:cNvPr id="10261" name="Picture 21" descr="b9c0b6dd666b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635375" y="2133600"/>
            <a:ext cx="7207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Picture 22" descr="ec75d3390f56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5435600" y="2276475"/>
            <a:ext cx="792163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6227763" y="2276475"/>
            <a:ext cx="11160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22"/>
              </a:rPr>
              <a:t>http://s018.radikal.ru/i524/1201/3e/ec75d3390f56.gif</a:t>
            </a:r>
            <a:endParaRPr lang="ru-RU">
              <a:ea typeface="Calibri" pitchFamily="34" charset="0"/>
            </a:endParaRPr>
          </a:p>
        </p:txBody>
      </p:sp>
      <p:pic>
        <p:nvPicPr>
          <p:cNvPr id="10264" name="Picture 24" descr="551f743ee188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7380288" y="1557338"/>
            <a:ext cx="9398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8315325" y="1341438"/>
            <a:ext cx="828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24"/>
              </a:rPr>
              <a:t>http://s018.radikal.ru/i521/1201/f6/551f743ee188.gif</a:t>
            </a:r>
            <a:endParaRPr lang="ru-RU">
              <a:ea typeface="Calibri" pitchFamily="34" charset="0"/>
            </a:endParaRPr>
          </a:p>
        </p:txBody>
      </p:sp>
      <p:pic>
        <p:nvPicPr>
          <p:cNvPr id="10266" name="Picture 26" descr="386da46faaeb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0" y="3141663"/>
            <a:ext cx="849313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755650" y="3044825"/>
            <a:ext cx="86360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26"/>
              </a:rPr>
              <a:t>http://s014.radikal.ru/i326/1201/a1/386da46faaeb.gif</a:t>
            </a:r>
            <a:endParaRPr lang="ru-RU">
              <a:ea typeface="Calibri" pitchFamily="34" charset="0"/>
            </a:endParaRPr>
          </a:p>
        </p:txBody>
      </p:sp>
      <p:pic>
        <p:nvPicPr>
          <p:cNvPr id="10268" name="Picture 28" descr="Картинки/цветы/ромашки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1619250" y="3213100"/>
            <a:ext cx="1728788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4356100" y="2205038"/>
            <a:ext cx="11525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26"/>
              </a:rPr>
              <a:t>http://s014.radikal.ru/i326/1201/a1/386da46faaeb.gif</a:t>
            </a:r>
            <a:endParaRPr lang="ru-RU">
              <a:ea typeface="Calibri" pitchFamily="34" charset="0"/>
            </a:endParaRPr>
          </a:p>
        </p:txBody>
      </p:sp>
      <p:sp>
        <p:nvSpPr>
          <p:cNvPr id="10270" name="Rectangle 31"/>
          <p:cNvSpPr>
            <a:spLocks noChangeArrowheads="1"/>
          </p:cNvSpPr>
          <p:nvPr/>
        </p:nvSpPr>
        <p:spPr bwMode="auto">
          <a:xfrm>
            <a:off x="3348038" y="2997200"/>
            <a:ext cx="1584325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  <a:hlinkClick r:id="rId28"/>
              </a:rPr>
              <a:t>http://ug-mama.ru/lines/im_line/8bc5751b36aa55b03faa72cd4305b5eb_1329683174.png</a:t>
            </a:r>
            <a:endParaRPr lang="ru-RU">
              <a:ea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68313" y="214290"/>
            <a:ext cx="8229600" cy="586901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5"/>
                </a:solidFill>
              </a:rPr>
              <a:t>Цели</a:t>
            </a:r>
            <a:r>
              <a:rPr lang="ru-RU" sz="2800" dirty="0" smtClean="0">
                <a:solidFill>
                  <a:schemeClr val="accent5"/>
                </a:solidFill>
              </a:rPr>
              <a:t>: Развитие познавательных интересов детей, расширение опыта ориентировки в окружающем, развитие общей моторики, координации движений, развитие любознательности и познавательной мотивации. Развитие восприятия, внимания, памяти, наблюдательности, способности анализировать, сравнивать признаки предметов, делать простейшие обобщения. Воспитывать стремление вести здоровый образ жизни</a:t>
            </a:r>
            <a:r>
              <a:rPr lang="ru-RU" dirty="0" smtClean="0">
                <a:solidFill>
                  <a:schemeClr val="accent5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4290"/>
            <a:ext cx="8229600" cy="5868465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5"/>
                </a:solidFill>
              </a:rPr>
              <a:t>Ход занятия</a:t>
            </a:r>
            <a:endParaRPr lang="ru-RU" sz="2000" dirty="0" smtClean="0">
              <a:solidFill>
                <a:schemeClr val="accent5"/>
              </a:solidFill>
            </a:endParaRPr>
          </a:p>
          <a:p>
            <a:r>
              <a:rPr lang="ru-RU" sz="2000" dirty="0" smtClean="0">
                <a:solidFill>
                  <a:schemeClr val="accent5"/>
                </a:solidFill>
              </a:rPr>
              <a:t>Воспитатель: Здравствуйте дети. Сегодня утром я встретила по дороге в детский сад нашу знакомую куклу Таню. Но что-то с ней сегодня не так. Какая-то она грустная, шея замотана шарфом, кашляет и плачет. Как вы думаете, что с ней случилось?</a:t>
            </a:r>
          </a:p>
          <a:p>
            <a:r>
              <a:rPr lang="ru-RU" sz="2000" b="1" dirty="0" smtClean="0">
                <a:solidFill>
                  <a:schemeClr val="accent5"/>
                </a:solidFill>
              </a:rPr>
              <a:t>Дети:</a:t>
            </a:r>
            <a:r>
              <a:rPr lang="ru-RU" sz="2000" dirty="0" smtClean="0">
                <a:solidFill>
                  <a:schemeClr val="accent5"/>
                </a:solidFill>
              </a:rPr>
              <a:t> Она заболела.</a:t>
            </a:r>
          </a:p>
          <a:p>
            <a:r>
              <a:rPr lang="ru-RU" sz="2000" dirty="0" smtClean="0">
                <a:solidFill>
                  <a:schemeClr val="accent5"/>
                </a:solidFill>
              </a:rPr>
              <a:t>Воспитатель: Действительно, Танечка простудилась, она не здорова. Ребята, а вы знаете, что такое здоровье? Ответы детей.</a:t>
            </a:r>
          </a:p>
          <a:p>
            <a:r>
              <a:rPr lang="ru-RU" sz="2000" dirty="0" smtClean="0">
                <a:solidFill>
                  <a:schemeClr val="accent5"/>
                </a:solidFill>
              </a:rPr>
              <a:t>Здоровье – это когда ты весел, бодр и все у тебя получается. Здоровье нужно всем – и детям, и взрослым, и даже животным. Что нужно делать, чтобы быть здоровым? Нужно хотеть и уметь заботиться о здоровье. Если не следить за своим здоровьем, можно его потерять.  Вы хотите узнать, как сохранить свое здоровье и как можно реже болеть и рассказать об этом кукле Тане.</a:t>
            </a:r>
          </a:p>
          <a:p>
            <a:r>
              <a:rPr lang="ru-RU" sz="2000" b="1" dirty="0" smtClean="0">
                <a:solidFill>
                  <a:schemeClr val="accent5"/>
                </a:solidFill>
              </a:rPr>
              <a:t>Дети:</a:t>
            </a:r>
            <a:r>
              <a:rPr lang="ru-RU" sz="2000" dirty="0" smtClean="0">
                <a:solidFill>
                  <a:schemeClr val="accent5"/>
                </a:solidFill>
              </a:rPr>
              <a:t> да.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7166"/>
            <a:ext cx="8229600" cy="5725589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5"/>
                </a:solidFill>
              </a:rPr>
              <a:t>Воспитатель:</a:t>
            </a:r>
            <a:r>
              <a:rPr lang="ru-RU" sz="2400" dirty="0" smtClean="0">
                <a:solidFill>
                  <a:schemeClr val="accent5"/>
                </a:solidFill>
              </a:rPr>
              <a:t> Тогда я предлагаю отправиться в путешествие в страну Здоровья</a:t>
            </a:r>
            <a:r>
              <a:rPr lang="ru-RU" dirty="0" smtClean="0">
                <a:solidFill>
                  <a:schemeClr val="accent5"/>
                </a:solidFill>
              </a:rPr>
              <a:t>.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18434" name="Picture 2" descr="C:\Users\User\Desktop\Новая папка (4)\IMG_20210409_141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71613"/>
            <a:ext cx="5000660" cy="3786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85728"/>
            <a:ext cx="8229600" cy="5797027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5"/>
                </a:solidFill>
              </a:rPr>
              <a:t>Ребята, посмотрите, лес открыл перед нами свои владения и мы можем войти.    Посмотрите, ребята,  какое необычное дерево, что на нем растет? 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Ответы детей: </a:t>
            </a:r>
            <a:endParaRPr lang="ru-RU" sz="2400" dirty="0" smtClean="0">
              <a:solidFill>
                <a:schemeClr val="accent5"/>
              </a:solidFill>
            </a:endParaRPr>
          </a:p>
          <a:p>
            <a:r>
              <a:rPr lang="ru-RU" sz="2400" dirty="0" smtClean="0">
                <a:solidFill>
                  <a:schemeClr val="accent5"/>
                </a:solidFill>
              </a:rPr>
              <a:t>Зубные щетки, пасты, расчески, мыло, полотенце.  </a:t>
            </a:r>
          </a:p>
          <a:p>
            <a:r>
              <a:rPr lang="ru-RU" sz="2400" dirty="0" smtClean="0">
                <a:solidFill>
                  <a:schemeClr val="accent5"/>
                </a:solidFill>
              </a:rPr>
              <a:t>Вы встречали такие деревья?</a:t>
            </a:r>
          </a:p>
          <a:p>
            <a:r>
              <a:rPr lang="ru-RU" sz="2400" dirty="0" smtClean="0">
                <a:solidFill>
                  <a:schemeClr val="accent5"/>
                </a:solidFill>
              </a:rPr>
              <a:t>Такие необычные деревья растут только в Стране здоровья.</a:t>
            </a:r>
            <a:br>
              <a:rPr lang="ru-RU" sz="2400" dirty="0" smtClean="0">
                <a:solidFill>
                  <a:schemeClr val="accent5"/>
                </a:solidFill>
              </a:rPr>
            </a:br>
            <a:r>
              <a:rPr lang="ru-RU" sz="2400" dirty="0" smtClean="0">
                <a:solidFill>
                  <a:schemeClr val="accent5"/>
                </a:solidFill>
              </a:rPr>
              <a:t>Ребята, а как вы думаете,  для чего нужны эти предметы.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Ответы детей:</a:t>
            </a:r>
            <a:r>
              <a:rPr lang="ru-RU" sz="2400" dirty="0" smtClean="0">
                <a:solidFill>
                  <a:schemeClr val="accent5"/>
                </a:solidFill>
              </a:rPr>
              <a:t> Дети рассказывают про каждый предмет? </a:t>
            </a:r>
          </a:p>
          <a:p>
            <a:r>
              <a:rPr lang="ru-RU" sz="2400" dirty="0" smtClean="0">
                <a:solidFill>
                  <a:schemeClr val="accent5"/>
                </a:solidFill>
              </a:rPr>
              <a:t>.</a:t>
            </a:r>
            <a:endParaRPr lang="ru-RU" sz="2400" dirty="0" smtClean="0">
              <a:solidFill>
                <a:schemeClr val="accent5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85728"/>
            <a:ext cx="8229600" cy="5797027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5"/>
                </a:solidFill>
              </a:rPr>
              <a:t>Воспитатель:</a:t>
            </a:r>
            <a:r>
              <a:rPr lang="ru-RU" sz="2400" dirty="0" smtClean="0">
                <a:solidFill>
                  <a:schemeClr val="accent5"/>
                </a:solidFill>
              </a:rPr>
              <a:t>   Чтобы быть здоровыми, мы должны ухаживать за своим телом, чистить зубы, расчесываться и умываться.</a:t>
            </a:r>
          </a:p>
          <a:p>
            <a:endParaRPr lang="ru-RU" dirty="0"/>
          </a:p>
        </p:txBody>
      </p:sp>
      <p:pic>
        <p:nvPicPr>
          <p:cNvPr id="19458" name="Picture 2" descr="C:\Users\User\Desktop\Новая папка (4)\IMG_20210409_0938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643050"/>
            <a:ext cx="5500726" cy="3929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00042"/>
            <a:ext cx="8229600" cy="5582713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5"/>
                </a:solidFill>
              </a:rPr>
              <a:t>Всем известно, всем понятно, что здоровым быть приятно! Только надо знать, как здоровым стать. Приучай себя к порядку, делай каждый день…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Дети:</a:t>
            </a:r>
            <a:r>
              <a:rPr lang="ru-RU" sz="2400" dirty="0" smtClean="0">
                <a:solidFill>
                  <a:schemeClr val="accent5"/>
                </a:solidFill>
              </a:rPr>
              <a:t> Зарядку.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Воспитатель:</a:t>
            </a:r>
            <a:r>
              <a:rPr lang="ru-RU" sz="2400" dirty="0" smtClean="0">
                <a:solidFill>
                  <a:schemeClr val="accent5"/>
                </a:solidFill>
              </a:rPr>
              <a:t> Ребята, а для чего делают зарядку?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Дети: </a:t>
            </a:r>
            <a:r>
              <a:rPr lang="ru-RU" sz="2400" dirty="0" smtClean="0">
                <a:solidFill>
                  <a:schemeClr val="accent5"/>
                </a:solidFill>
              </a:rPr>
              <a:t>Чтобы быть здоровым и сильным.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Воспитатель:</a:t>
            </a:r>
            <a:r>
              <a:rPr lang="ru-RU" sz="2400" dirty="0" smtClean="0">
                <a:solidFill>
                  <a:schemeClr val="accent5"/>
                </a:solidFill>
              </a:rPr>
              <a:t> А вы ребята умеете делать зарядку?  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Воспитатель.</a:t>
            </a:r>
            <a:r>
              <a:rPr lang="ru-RU" sz="2400" dirty="0" smtClean="0">
                <a:solidFill>
                  <a:schemeClr val="accent5"/>
                </a:solidFill>
              </a:rPr>
              <a:t> Давайте и мы с вами для поднятия настроения сделаем веселую зарядку (под музыкальное сопровождение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Новая папка (4)\IMG_20210409_0934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00174"/>
            <a:ext cx="4071966" cy="3500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3" name="Picture 3" descr="C:\Users\User\Desktop\Новая папка (4)\IMG_20210409_0935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14290"/>
            <a:ext cx="3786214" cy="3429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85728"/>
            <a:ext cx="8229600" cy="5797027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5"/>
                </a:solidFill>
              </a:rPr>
              <a:t>А что такое витамины? Познакомьте меня с ними.</a:t>
            </a:r>
          </a:p>
          <a:p>
            <a:r>
              <a:rPr lang="ru-RU" sz="2400" b="1" dirty="0" smtClean="0">
                <a:solidFill>
                  <a:schemeClr val="accent5"/>
                </a:solidFill>
              </a:rPr>
              <a:t>Воспитатель</a:t>
            </a:r>
            <a:r>
              <a:rPr lang="ru-RU" sz="2400" dirty="0" smtClean="0">
                <a:solidFill>
                  <a:schemeClr val="accent5"/>
                </a:solidFill>
              </a:rPr>
              <a:t>: Витамины очень полезны. Оно дают силы, делают всех ловкими, веселыми, помогают быстрее расти.  </a:t>
            </a:r>
            <a:r>
              <a:rPr lang="ru-RU" sz="2400" b="1" dirty="0" smtClean="0">
                <a:solidFill>
                  <a:schemeClr val="accent5"/>
                </a:solidFill>
              </a:rPr>
              <a:t>Воспитатель:</a:t>
            </a:r>
            <a:r>
              <a:rPr lang="ru-RU" sz="2400" dirty="0" smtClean="0">
                <a:solidFill>
                  <a:schemeClr val="accent5"/>
                </a:solidFill>
              </a:rPr>
              <a:t> Где живут витамины? (Ответы детей</a:t>
            </a:r>
            <a:r>
              <a:rPr lang="ru-RU" sz="2400" dirty="0" smtClean="0">
                <a:solidFill>
                  <a:schemeClr val="accent5"/>
                </a:solidFill>
              </a:rPr>
              <a:t>)</a:t>
            </a:r>
          </a:p>
          <a:p>
            <a:r>
              <a:rPr lang="ru-RU" sz="2400" dirty="0" smtClean="0">
                <a:solidFill>
                  <a:schemeClr val="accent5"/>
                </a:solidFill>
              </a:rPr>
              <a:t> </a:t>
            </a:r>
            <a:r>
              <a:rPr lang="ru-RU" sz="2400" b="1" dirty="0" smtClean="0">
                <a:solidFill>
                  <a:schemeClr val="accent5"/>
                </a:solidFill>
              </a:rPr>
              <a:t>Воспитатель</a:t>
            </a:r>
            <a:r>
              <a:rPr lang="ru-RU" sz="2400" dirty="0" smtClean="0">
                <a:solidFill>
                  <a:schemeClr val="accent5"/>
                </a:solidFill>
              </a:rPr>
              <a:t>: Правильно, в овощах, фруктах, в полезных продуктах: каше, хлебе… есть важные для здоровья вещества, которые называются витаминами. Их очень много, но главные А,В,С </a:t>
            </a:r>
            <a:r>
              <a:rPr lang="ru-RU" sz="24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3335_shk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25</TotalTime>
  <Words>264</Words>
  <Application>Microsoft Office PowerPoint</Application>
  <PresentationFormat>Экран (4:3)</PresentationFormat>
  <Paragraphs>53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Times New Roman</vt:lpstr>
      <vt:lpstr>Arial</vt:lpstr>
      <vt:lpstr>Calibri</vt:lpstr>
      <vt:lpstr>43335_shk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2021-04-09T09:28:57Z</dcterms:created>
  <dcterms:modified xsi:type="dcterms:W3CDTF">2021-04-09T09:54:48Z</dcterms:modified>
</cp:coreProperties>
</file>