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62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70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82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56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4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4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92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63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73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5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49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AD77-6509-4AC7-9855-BC475D1414E9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BD92-8213-41BB-A4E0-4DDFAF16C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6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дители\Desktop\ШАБЛОНЫ\прозрачные анимашки\FON-LETO-PREV`YU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58770"/>
            <a:ext cx="9144000" cy="69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8517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Устное народное творчество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0431" y="3717032"/>
            <a:ext cx="4815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Кокшаровв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Родители\Desktop\фольклор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243762" y="-13282613"/>
            <a:ext cx="236315" cy="3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Родители\Desktop\фольклор\979223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908765"/>
            <a:ext cx="2520280" cy="29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дители\Desktop\ШАБЛОНЫ\анимации\s2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2936032"/>
            <a:ext cx="1886324" cy="17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3742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750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Скороговорка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фраза, построенная на сочетании звуков, затрудняющих быстрое произношение слов. Скороговорки ещё называют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поскольку они способствуют и могут использоваться для развития дикции. Скороговорки бывают как рифмованные, так и нерифмованные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У Киры и </a:t>
            </a:r>
            <a:r>
              <a:rPr lang="ru-RU" sz="2400" b="1" dirty="0" err="1">
                <a:solidFill>
                  <a:srgbClr val="FF0000"/>
                </a:solidFill>
                <a:latin typeface="Allegretto Script One" pitchFamily="66" charset="-52"/>
              </a:rPr>
              <a:t>Фиры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 квартире был пир: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Факир ел зефир и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Кефир пил Факир.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А </a:t>
            </a:r>
            <a:r>
              <a:rPr lang="ru-RU" sz="2400" b="1" dirty="0" err="1">
                <a:solidFill>
                  <a:srgbClr val="FF0000"/>
                </a:solidFill>
                <a:latin typeface="Allegretto Script One" pitchFamily="66" charset="-52"/>
              </a:rPr>
              <a:t>Фира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 и Кира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Не пили кефира,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Не ели зефира –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Кормили факира.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Родители\Desktop\фольклор\deti-skazki-e14504952033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1655339"/>
            <a:ext cx="5328592" cy="35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21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463" y="-15577"/>
            <a:ext cx="9169846" cy="68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750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Русские народные хороводные 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слой фольклора, корни которого уходят в очень далекое прошлое. Изначально хоровод был языческим обрядом, совмещавшем в себе пение, танец и игру. Его цель была славить духов природы, задабривать их, чтобы обеспечить благополучие и процветание людей. Постепенно первоначальный смысл стерся, но хороводы остались.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Ты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 березка, белена, белена,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А макушка зелена, зелена.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Летом-то мохнатенька,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Зимой </a:t>
            </a:r>
            <a:r>
              <a:rPr lang="ru-RU" sz="2400" b="1" dirty="0" err="1">
                <a:solidFill>
                  <a:srgbClr val="FF0000"/>
                </a:solidFill>
                <a:latin typeface="Allegretto Script One" pitchFamily="66" charset="-52"/>
              </a:rPr>
              <a:t>сучковатенька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Где ты стоишь, там и шумишь!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Березка </a:t>
            </a:r>
            <a:r>
              <a:rPr lang="ru-RU" sz="2400" b="1" dirty="0" err="1">
                <a:solidFill>
                  <a:srgbClr val="FF0000"/>
                </a:solidFill>
                <a:latin typeface="Allegretto Script One" pitchFamily="66" charset="-52"/>
              </a:rPr>
              <a:t>зеленеька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По весне веселенька,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 чистом полюшке стоит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Да листочками шумит.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Ветки завивает,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 ветрами играет.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Родители\Desktop\фольклор\1261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4644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92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750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представляет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краткое образное определение предмета или явления, но в отличие от пословицы она даёт это определение в иносказательной, нарочито затемнённой форме. Как правило, в загадке один предмет описывается через другой на основе схожих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черт . Загадка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представлять собой и простое описание предмета, например: «Два конца, два кольца, а посередине гвоздик» (ножницы). Это и народная забава, и испытание на смекалку, сообразительность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  <a:cs typeface="Times New Roman" pitchFamily="18" charset="0"/>
              </a:rPr>
              <a:t>быстрее человека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Перемножит два числа,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 нем сто раз библиотека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Поместиться бы смогла,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Только там открыть возможно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Сто окошек за минуту.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Угадать совсем несложно,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Что загадка про… (компьютер).</a:t>
            </a:r>
          </a:p>
        </p:txBody>
      </p:sp>
      <p:pic>
        <p:nvPicPr>
          <p:cNvPr id="3075" name="Picture 3" descr="C:\Users\Родители\Desktop\фольклор\1315537512_62643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34850" cy="30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3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7043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6750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Частушки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один из жанров устного народного творчества, а именно, один из жанров русской народной лирики. Их главное назначение - не рассказать о тех или иных фактах жизни, событиях, а дать им определенную эмоциональную оценку, выразить определенные мысли и чувства по поводу того или иного события. Обычно частушка - это короткая рифмованная песенка, состоящая, как правило, из четырех строк и исполняемая более быстро, чем протяжная песня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На компьютере в игру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Доиграл Денис к утру.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 школе у доски Денис,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Как компьютер, сам «завис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».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 </a:t>
            </a:r>
            <a:endParaRPr lang="ru-RU" sz="2400" b="1" dirty="0" smtClean="0">
              <a:solidFill>
                <a:srgbClr val="FF0000"/>
              </a:solidFill>
              <a:latin typeface="Allegretto Script One" pitchFamily="66" charset="-52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классе есть два 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близнеца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Одинаковы с лица.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У доски один сперва,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 дневниками – сразу два.</a:t>
            </a:r>
            <a:r>
              <a:rPr lang="ru-RU" dirty="0">
                <a:latin typeface="Allegretto Script One" pitchFamily="66" charset="-52"/>
              </a:rPr>
              <a:t/>
            </a:r>
            <a:br>
              <a:rPr lang="ru-RU" dirty="0">
                <a:latin typeface="Allegretto Script One" pitchFamily="66" charset="-52"/>
              </a:rPr>
            </a:br>
            <a:endParaRPr lang="ru-RU" dirty="0">
              <a:latin typeface="Allegretto Script One" pitchFamily="66" charset="-52"/>
              <a:cs typeface="Times New Roman" pitchFamily="18" charset="0"/>
            </a:endParaRPr>
          </a:p>
        </p:txBody>
      </p:sp>
      <p:pic>
        <p:nvPicPr>
          <p:cNvPr id="4099" name="Picture 3" descr="C:\Users\Родители\Desktop\фольклор\russian-rural-ditt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1" y="2286000"/>
            <a:ext cx="4865269" cy="29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84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750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Считалка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небольшой стишок, форма жеребьёвки, с помощью которой определяют, кто водит в игре. Считалка — элемент игры, который помогает установить согласие и уважение к принятым правилам. В организации считалки очень важен ритм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Мимо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леса, 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мимо 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дач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Плыл по речке красный мяч.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Увидала щука.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Что это за штука?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Хвать, хвать!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Не поймать.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Мячик вынырнул опять.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Он пустился дальше плыть,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Выходи, тебе водить.</a:t>
            </a:r>
            <a:endParaRPr lang="ru-RU" sz="2400" b="1" dirty="0">
              <a:solidFill>
                <a:srgbClr val="FF0000"/>
              </a:solidFill>
              <a:latin typeface="Allegretto Script One" pitchFamily="66" charset="-52"/>
              <a:cs typeface="Times New Roman" pitchFamily="18" charset="0"/>
            </a:endParaRPr>
          </a:p>
        </p:txBody>
      </p:sp>
      <p:pic>
        <p:nvPicPr>
          <p:cNvPr id="5123" name="Picture 3" descr="C:\Users\Родители\Desktop\фольклор\w7hG7VsKIU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82752" y="1268760"/>
            <a:ext cx="54817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47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6750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Приговорки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своеобразные просьбы к природе в соучастии, в доброй помощи. Они обращены к ветру, воде, ручью. В них закреплены необходимые для всех играющих правила игры, зачастую предупреждающие несчастный случай. Например, не захлебнуться при нырянии, не набрать в уши воду. Они учат детей быть внимательными к своим действиям, проверять действия правилами, строго соблюдая их.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Божья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коровушка,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Полети на </a:t>
            </a:r>
            <a:r>
              <a:rPr lang="ru-RU" sz="2400" b="1" dirty="0" err="1">
                <a:solidFill>
                  <a:srgbClr val="FF0000"/>
                </a:solidFill>
                <a:latin typeface="Allegretto Script One" pitchFamily="66" charset="-52"/>
              </a:rPr>
              <a:t>облышко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Принеси нам с неба,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Чтобы было летом: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 огороде бобы,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 лесу ягоды, грибы,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 роднике водица,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Во поле пшеница.</a:t>
            </a:r>
            <a:r>
              <a:rPr lang="ru-RU" sz="2400" dirty="0">
                <a:latin typeface="Allegretto Script One" pitchFamily="66" charset="-52"/>
              </a:rPr>
              <a:t> </a:t>
            </a:r>
            <a:br>
              <a:rPr lang="ru-RU" sz="2400" dirty="0">
                <a:latin typeface="Allegretto Script One" pitchFamily="66" charset="-52"/>
              </a:rPr>
            </a:br>
            <a:r>
              <a:rPr lang="ru-RU" sz="2400" dirty="0">
                <a:solidFill>
                  <a:srgbClr val="FF0000"/>
                </a:solidFill>
                <a:latin typeface="American Retro" pitchFamily="66" charset="0"/>
              </a:rPr>
              <a:t> </a:t>
            </a:r>
            <a:endParaRPr lang="ru-RU" sz="2400" dirty="0">
              <a:solidFill>
                <a:srgbClr val="FF0000"/>
              </a:solidFill>
              <a:latin typeface="American Retro" pitchFamily="66" charset="0"/>
              <a:cs typeface="Times New Roman" pitchFamily="18" charset="0"/>
            </a:endParaRPr>
          </a:p>
        </p:txBody>
      </p:sp>
      <p:pic>
        <p:nvPicPr>
          <p:cNvPr id="6147" name="Picture 3" descr="C:\Users\Родители\Desktop\фольклор\1261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2000250"/>
            <a:ext cx="4824536" cy="33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86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1143" cy="68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разнилки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отражают негативные моменты в восприятии детьми окружающей действительности.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дразнилка всем своим строем предназначена для того, чтобы поставить на место обидчика, высказать свое отношение к неприятным отклонениям в поседении, привычках, во внешнем виде. Без дразнилки игра в жизнь ребенка утрачивает вкус, справедливость.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Дразнилка учит детей умению подмечать плохое, несправедливое, некрасивое, она учит слышать слова и подбирать их по созвучию и смыслу, она развивает чувствительность к нелепым ситуациям в жизни и в словесном изображении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Шла собака через мост,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Четыре лапы, пятый хвост.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Если мост обвалится,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То собака свалится. </a:t>
            </a:r>
            <a:endParaRPr lang="ru-RU" sz="2400" b="1" dirty="0" smtClean="0">
              <a:solidFill>
                <a:srgbClr val="FF0000"/>
              </a:solidFill>
              <a:latin typeface="Allegretto Script One" pitchFamily="66" charset="-52"/>
            </a:endParaRPr>
          </a:p>
          <a:p>
            <a:endParaRPr lang="ru-RU" sz="2400" b="1" dirty="0" smtClean="0">
              <a:solidFill>
                <a:srgbClr val="FF0000"/>
              </a:solidFill>
              <a:latin typeface="Allegretto Script One" pitchFamily="66" charset="-52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Антошка-картошка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Соломенная ножка,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Сам с ноготок,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Голова с локоток. </a:t>
            </a:r>
            <a:r>
              <a:rPr lang="ru-RU" dirty="0">
                <a:latin typeface="Allegretto Script One" pitchFamily="66" charset="-52"/>
              </a:rPr>
              <a:t/>
            </a:r>
            <a:br>
              <a:rPr lang="ru-RU" dirty="0">
                <a:latin typeface="Allegretto Script One" pitchFamily="66" charset="-52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Родители\Desktop\фольклор\games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2492897"/>
            <a:ext cx="46085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15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67504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Колыбельная песня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песня, исполняемая матерью или нянькой при укачивании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особый лирический жанр, популярный в народной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поэзии . Один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древнейших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жанров фольклора 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основном колыбельную поёт мать своему ребёнку. У всех народов колыбельная не требует каких-либо инструментов для её исполнения, достаточно только голоса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Спи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 моя крошка,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Мой птенчик пригожий,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Баюшки-баю-баю.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Пусть никакая печаль не тревожит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Детскую душу твою.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Ты не увидишь ни горя, ни муки,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Доли не встретишь лихой...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Спи, мой воробушек,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Спи, мой сыночек, 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Спи, мой звоночек родной.</a:t>
            </a:r>
            <a:endParaRPr lang="ru-RU" sz="2400" b="1" dirty="0">
              <a:solidFill>
                <a:srgbClr val="FF0000"/>
              </a:solidFill>
              <a:latin typeface="Allegretto Script One" pitchFamily="66" charset="-52"/>
              <a:cs typeface="Times New Roman" pitchFamily="18" charset="0"/>
            </a:endParaRPr>
          </a:p>
        </p:txBody>
      </p:sp>
      <p:pic>
        <p:nvPicPr>
          <p:cNvPr id="8195" name="Picture 3" descr="C:\Users\Родители\Desktop\фольклор\31735_534772331e18a0.00662545-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1844825"/>
            <a:ext cx="4379264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37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769"/>
            <a:ext cx="9285158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75049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ословицы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 поговорки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меткие выражения, созданные русским народом, а также переведенные из древних письменных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источников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заимствованные из произведений литературы, в короткой форме выражающие мудрые мысли народов, входящих в состав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. Пословицы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отличаются от поговорок более высоким обобщающим смыслом</a:t>
            </a:r>
            <a:r>
              <a:rPr lang="ru-RU" dirty="0"/>
              <a:t>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поговорки являются частью соответствующей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пословицы.</a:t>
            </a:r>
            <a:r>
              <a:rPr lang="ru-RU" b="1" dirty="0"/>
              <a:t> Примеры поговорок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Два сапога – пара.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Нет дыма без огня.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имей сто рублей, а имей сто друзей.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Обжегшийся на молоке дует и на воду.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Собака лает – ветер носит.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Говорят в Москве кур доят</a:t>
            </a:r>
            <a:r>
              <a:rPr lang="ru-RU" sz="2400" b="1" dirty="0">
                <a:solidFill>
                  <a:srgbClr val="FF0000"/>
                </a:solidFill>
                <a:latin typeface="American Retro" pitchFamily="66" charset="0"/>
              </a:rPr>
              <a:t>.</a:t>
            </a:r>
            <a:endParaRPr lang="ru-RU" b="1" dirty="0">
              <a:solidFill>
                <a:srgbClr val="FF0000"/>
              </a:solidFill>
              <a:latin typeface="American Retro" pitchFamily="66" charset="0"/>
            </a:endParaRPr>
          </a:p>
          <a:p>
            <a:r>
              <a:rPr lang="ru-RU" b="1" dirty="0"/>
              <a:t>Примеры пословиц: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Тише едешь – дальше будешь.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Много будешь знать – скоро состаришься.</a:t>
            </a:r>
          </a:p>
          <a:p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Не буди лихо пока оно 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тихо.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Служить бы рад – прислуживаться тошно!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Утром деньги – вечером стулья.</a:t>
            </a:r>
          </a:p>
          <a:p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Родители\Desktop\фольклор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2046456"/>
            <a:ext cx="2952328" cy="38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6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одители\Desktop\фольклор\Proshhay-nachalnaya-prevyu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народное творчество (фольклор) существовало ещё в дописьменную эпоху. Произведения фольклора(загадки, скороговорки, небылицы и др.) передавались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запоминали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их со слуха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способствовало возникновению разных вариантов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одного и того же фольклорного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произведения.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народное творчество являет собой отражение жизни, быта, поверий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людей.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Произведения  народного творчества с самого рождения сопровождают человека.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Они способствуют формированию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развитию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ребёнка.</a:t>
            </a:r>
          </a:p>
        </p:txBody>
      </p:sp>
      <p:pic>
        <p:nvPicPr>
          <p:cNvPr id="1029" name="Picture 5" descr="C:\Users\Родители\Desktop\фольклор\0_e15b9_d1c4f72c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5" y="2424958"/>
            <a:ext cx="2520280" cy="36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одители\Desktop\ШАБЛОНЫ\прозрачные анимашки\0_60866_1f8deb4c_XL.jpg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2088232" cy="17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5510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дители\Desktop\фольклор\56bb49810e1f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8947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698190">
            <a:off x="817505" y="1569216"/>
            <a:ext cx="79998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риобщение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ребёнка к народной культуре начинается с детства, где закладываются основные понятия и примеры поведения. Культурное наследие передаётся из поколения в поколение, развивая и обогащая мир ребёнка. Фольклор является уникальным средством для передачи народной мудрости и воспитании детей на начальном этапе их развития. Детский фольклор дает ребенку прекрасные образцы русского народного языка, является одним из могучих средств развития и обогащения речи детей.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Детский фольклор должен стать ценным средством воспитания подрастающего поколения, гармонически сочетающего в себе духовное богатство, моральную чистоту и физическое совершенство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75191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дители\Desktop\фольклор\TyulpanyM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627" y="1124744"/>
            <a:ext cx="85238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всем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Родители\Desktop\ШАБЛОНЫ\анимации\538852136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3250" y="4581128"/>
            <a:ext cx="1096516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дители\Desktop\ШАБЛОНЫ\анимации\pic (35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0623" y="38191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одители\Desktop\ШАБЛОНЫ\анимации\pic (37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4627" y="5493246"/>
            <a:ext cx="152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одители\Desktop\ШАБЛОНЫ\анимации\pic (3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3700636"/>
            <a:ext cx="1590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Родители\Desktop\ШАБЛОНЫ\анимации\pic (36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371140">
            <a:off x="5798188" y="738981"/>
            <a:ext cx="11620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Родители\Desktop\ШАБЛОНЫ\анимации\Vlinder24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945890">
            <a:off x="348452" y="1020868"/>
            <a:ext cx="14001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Родители\Desktop\ШАБЛОНЫ\анимации\pic (38)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5606252">
            <a:off x="8210550" y="4133453"/>
            <a:ext cx="9144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Родители\Desktop\ШАБЛОНЫ\анимации\0_60832_88e02561_XL.jpg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13392" y="3999359"/>
            <a:ext cx="1158956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Родители\Desktop\ШАБЛОНЫ\анимации\387918622.jp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139140">
            <a:off x="7743825" y="1544743"/>
            <a:ext cx="9239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9406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дители\Desktop\ШАБЛОНЫ\прозрачные анимашки\8286_html_3de283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7660" y="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692696"/>
            <a:ext cx="5256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Фольклор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414392" y="2543200"/>
            <a:ext cx="937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низ 5"/>
          <p:cNvSpPr/>
          <p:nvPr/>
        </p:nvSpPr>
        <p:spPr>
          <a:xfrm flipH="1">
            <a:off x="4716015" y="1523692"/>
            <a:ext cx="288031" cy="4182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691680" y="1844824"/>
            <a:ext cx="7272808" cy="338437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Фольклор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(от английского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r>
              <a:rPr lang="en-US" i="1" dirty="0">
                <a:solidFill>
                  <a:schemeClr val="tx1"/>
                </a:solidFill>
              </a:rPr>
              <a:t>folk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— народ,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r>
              <a:rPr lang="en-US" i="1" dirty="0">
                <a:solidFill>
                  <a:schemeClr val="tx1"/>
                </a:solidFill>
              </a:rPr>
              <a:t>lore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— мудрость) — устное народное творчество. Фоль­клор возник до появления письменности. Самая важная его черта — то, что фольклор является искусством устного слова. Именно это отличает его от литературы и других видов искусства. Еще одна важная отличительная черта фольклора — коллективность творчества. Он возник как массо­вое творчество и выражал представления первобытной общины и рода, а не отдельной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87747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дители\Desktop\ШАБЛОНЫ\прозрачные анимашки\ee5d622ff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1880" y="18604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91576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Малые жанры фольклора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00424" y="1174105"/>
            <a:ext cx="194495" cy="5267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39552" y="1846474"/>
            <a:ext cx="3672408" cy="32403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Пестушки</a:t>
            </a:r>
            <a:endParaRPr lang="ru-RU" dirty="0" smtClean="0"/>
          </a:p>
          <a:p>
            <a:pPr algn="ctr"/>
            <a:r>
              <a:rPr lang="ru-RU" dirty="0" err="1" smtClean="0"/>
              <a:t>Потешки</a:t>
            </a:r>
            <a:endParaRPr lang="ru-RU" dirty="0" smtClean="0"/>
          </a:p>
          <a:p>
            <a:pPr algn="ctr"/>
            <a:r>
              <a:rPr lang="ru-RU" dirty="0" err="1" smtClean="0"/>
              <a:t>Заклички</a:t>
            </a:r>
            <a:endParaRPr lang="ru-RU" dirty="0" smtClean="0"/>
          </a:p>
          <a:p>
            <a:pPr algn="ctr"/>
            <a:r>
              <a:rPr lang="ru-RU" dirty="0" smtClean="0"/>
              <a:t>Страшилки</a:t>
            </a:r>
          </a:p>
          <a:p>
            <a:pPr algn="ctr"/>
            <a:r>
              <a:rPr lang="ru-RU" dirty="0" smtClean="0"/>
              <a:t>Прибаутки</a:t>
            </a:r>
            <a:endParaRPr lang="ru-RU" dirty="0"/>
          </a:p>
          <a:p>
            <a:pPr algn="ctr"/>
            <a:r>
              <a:rPr lang="ru-RU" dirty="0" smtClean="0"/>
              <a:t>Скороговорки</a:t>
            </a:r>
          </a:p>
          <a:p>
            <a:pPr algn="ctr"/>
            <a:r>
              <a:rPr lang="ru-RU" dirty="0" smtClean="0"/>
              <a:t>Хороводные игры</a:t>
            </a: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860032" y="1844824"/>
            <a:ext cx="3744416" cy="32403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Загадки</a:t>
            </a:r>
          </a:p>
          <a:p>
            <a:pPr algn="ctr"/>
            <a:r>
              <a:rPr lang="ru-RU" dirty="0" smtClean="0"/>
              <a:t>Частушки</a:t>
            </a:r>
          </a:p>
          <a:p>
            <a:pPr algn="ctr"/>
            <a:r>
              <a:rPr lang="ru-RU" dirty="0" smtClean="0"/>
              <a:t>Считалки</a:t>
            </a:r>
          </a:p>
          <a:p>
            <a:pPr algn="ctr"/>
            <a:r>
              <a:rPr lang="ru-RU" dirty="0" smtClean="0"/>
              <a:t>Приговорки</a:t>
            </a:r>
          </a:p>
          <a:p>
            <a:pPr algn="ctr"/>
            <a:r>
              <a:rPr lang="ru-RU" dirty="0" smtClean="0"/>
              <a:t>Дразнилки</a:t>
            </a:r>
            <a:endParaRPr lang="ru-RU" dirty="0"/>
          </a:p>
          <a:p>
            <a:pPr algn="ctr"/>
            <a:r>
              <a:rPr lang="ru-RU" dirty="0" smtClean="0"/>
              <a:t>Колыбельные </a:t>
            </a:r>
            <a:r>
              <a:rPr lang="ru-RU" dirty="0"/>
              <a:t>песни</a:t>
            </a:r>
          </a:p>
          <a:p>
            <a:pPr algn="ctr"/>
            <a:r>
              <a:rPr lang="ru-RU" dirty="0" smtClean="0"/>
              <a:t>Пословицы и поговорки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614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66784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Пестушка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(от слова пестовать, то есть нянчить, холить) — короткий стихотворный напев нянюшек и матерей, каким они сопровождают действия ребёнка, которые он совершает в самом начале своей жизни. Например, когда ребёнок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учится ходить 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 его за ручки , приговаривая: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Большие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ноги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Шли по дороге: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Топ, топ, топ,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Топ, топ, топ.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Маленькие ножки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Бежали по дорожке: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Топ, топ, топ, топ,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Топ, топ, топ, топ</a:t>
            </a:r>
            <a:r>
              <a:rPr lang="ru-RU" sz="2400" b="1" dirty="0">
                <a:solidFill>
                  <a:srgbClr val="C00000"/>
                </a:solidFill>
                <a:latin typeface="Allegretto Script One" pitchFamily="66" charset="-52"/>
              </a:rPr>
              <a:t>!</a:t>
            </a:r>
          </a:p>
          <a:p>
            <a:endParaRPr lang="ru-RU" dirty="0"/>
          </a:p>
        </p:txBody>
      </p:sp>
      <p:pic>
        <p:nvPicPr>
          <p:cNvPr id="2051" name="Picture 3" descr="C:\Users\Родители\Desktop\фольклор\40804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1" y="1729200"/>
            <a:ext cx="4608511" cy="34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37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" y="17884"/>
            <a:ext cx="9141143" cy="68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750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песенка-приговорка, сопутствующая игре с пальцами, руками и ногами ребёнка.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сопровождают развитие детей. Небольшие стишки и песенки позволяют в игровой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побудить ребёнка к действию, одновременно производя массаж, физические упражнения, стимулируя моторные рефлексы. В этом жанре детского фольклора заложены стимулы к обыгрыванию сюжета с помощью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пальцев</a:t>
            </a:r>
          </a:p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Сорока-ворона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Кашу варила,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Деток кормила: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Этому дала,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Этому дала,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Этому дала,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А этому не дала</a:t>
            </a:r>
            <a:r>
              <a:rPr lang="ru-RU" sz="2400" b="1" dirty="0">
                <a:solidFill>
                  <a:srgbClr val="FF0000"/>
                </a:solidFill>
                <a:latin typeface="American Retro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 descr="C:\Users\Родители\Desktop\фольклор\1360608978_ladush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2181405"/>
            <a:ext cx="4608512" cy="29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913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8" y="-34305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1"/>
            <a:ext cx="6678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один из видов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закликательных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песен языческого происхождения. Они отражают интересы и представления крестьян о хозяйстве и семье. Например, через все календарные песни проходит заклинание богатого урожая; для себя же дети и взрослые просили здоровья, счастья, богатства.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представляют собой обращение к солнцу, радуге, дождю и другим явлениям природы, а также к животным и особенно часто — к птицам, которые считались вестниками весны. Притом силы природы почитались как живые: к весне обращаются с просьбами, желают её скорейшего прихода, на зиму сетуют, жалуются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Жаворонки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llegretto Script One" pitchFamily="66" charset="-52"/>
              </a:rPr>
              <a:t>жавороночки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!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Прилетите к нам,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Принесите нам лето 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тёплое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Унесите от нас зиму холодную.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Нам холодная зима 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на </a:t>
            </a:r>
            <a:r>
              <a:rPr lang="ru-RU" sz="2400" b="1" dirty="0" err="1" smtClean="0">
                <a:solidFill>
                  <a:srgbClr val="FF0000"/>
                </a:solidFill>
                <a:latin typeface="Allegretto Script One" pitchFamily="66" charset="-52"/>
              </a:rPr>
              <a:t>доскучила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Руки, ноги отморозила.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Родители\Desktop\фольклор\1334686559_fo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3429" y="3050917"/>
            <a:ext cx="4031019" cy="30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13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75049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Страшилка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это устный прозаический рассказ или стихотворение фантастического содержания, связанное со страшным событием. В нём даётся установка на реальность. Для этого вводятся атрибуты и понятия реальности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Де́тские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страши́лки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жанр современного фольклора: короткие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которых  испугать слушателя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Маленькая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девочка шла по улице и увидела магазин, которого раньше не было. Вывеска гласила, что в нём продаются мобильники с огромной скидкой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Девочка купила себе мобильник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Пришла с ним в школу, стала слушать все мелодии подряд, а вместо последней мелодии были записаны детские крики «Вытащите нас отсюда». </a:t>
            </a:r>
            <a:endParaRPr lang="ru-RU" sz="2400" b="1" dirty="0" smtClean="0">
              <a:solidFill>
                <a:srgbClr val="FF0000"/>
              </a:solidFill>
              <a:latin typeface="Allegretto Script One" pitchFamily="66" charset="-52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Девочка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заявила об этом в полицию. </a:t>
            </a:r>
            <a:endParaRPr lang="ru-RU" sz="2400" b="1" dirty="0" smtClean="0">
              <a:solidFill>
                <a:srgbClr val="FF0000"/>
              </a:solidFill>
              <a:latin typeface="Allegretto Script One" pitchFamily="66" charset="-52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Когда 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магазин накрыли, в его подвале обнаружили цех по сборке мобильников, в котором работали безногие дети, а руководила ими злая ведьма.</a:t>
            </a:r>
            <a:endParaRPr lang="ru-RU" sz="2400" b="1" dirty="0">
              <a:solidFill>
                <a:srgbClr val="FF0000"/>
              </a:solidFill>
              <a:latin typeface="Allegretto Script One" pitchFamily="66" charset="-52"/>
              <a:cs typeface="Times New Roman" pitchFamily="18" charset="0"/>
            </a:endParaRPr>
          </a:p>
          <a:p>
            <a:endParaRPr lang="ru-RU" b="1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3" name="Picture 3" descr="C:\Users\Родители\Desktop\фольклор\37-300x3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2763090"/>
            <a:ext cx="2232248" cy="32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34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дители\Desktop\фольклор\3533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41142" cy="68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6678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Прибаутка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(от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баять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есть рассказывать) — стихотворная короткая весёлая история, которую рассказывает мама своему ребёнку,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Та-</a:t>
            </a:r>
            <a:r>
              <a:rPr lang="ru-RU" sz="2400" b="1" dirty="0" err="1" smtClean="0">
                <a:solidFill>
                  <a:srgbClr val="FF0000"/>
                </a:solidFill>
                <a:latin typeface="Allegretto Script One" pitchFamily="66" charset="-52"/>
              </a:rPr>
              <a:t>ра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-</a:t>
            </a:r>
            <a:r>
              <a:rPr lang="ru-RU" sz="2400" b="1" dirty="0" err="1" smtClean="0">
                <a:solidFill>
                  <a:srgbClr val="FF0000"/>
                </a:solidFill>
                <a:latin typeface="Allegretto Script One" pitchFamily="66" charset="-52"/>
              </a:rPr>
              <a:t>ра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!</a:t>
            </a:r>
            <a:r>
              <a:rPr lang="ru-RU" dirty="0">
                <a:latin typeface="Allegretto Script One" pitchFamily="66" charset="-52"/>
              </a:rPr>
              <a:t/>
            </a:r>
            <a:br>
              <a:rPr lang="ru-RU" dirty="0"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Та-</a:t>
            </a:r>
            <a:r>
              <a:rPr lang="ru-RU" sz="2400" b="1" dirty="0" err="1">
                <a:solidFill>
                  <a:srgbClr val="FF0000"/>
                </a:solidFill>
                <a:latin typeface="Allegretto Script One" pitchFamily="66" charset="-52"/>
              </a:rPr>
              <a:t>ра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-</a:t>
            </a:r>
            <a:r>
              <a:rPr lang="ru-RU" sz="2400" b="1" dirty="0" err="1">
                <a:solidFill>
                  <a:srgbClr val="FF0000"/>
                </a:solidFill>
                <a:latin typeface="Allegretto Script One" pitchFamily="66" charset="-52"/>
              </a:rPr>
              <a:t>ра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!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На лугу стоит гора,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На горе растет дубок,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А на дубе воронок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Сидит в красных сапогах,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В позолоченных серьгах,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Сидит ворон на дубу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Да играет во трубу.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Труба </a:t>
            </a:r>
            <a:r>
              <a:rPr lang="ru-RU" sz="2400" b="1" dirty="0" smtClean="0">
                <a:solidFill>
                  <a:srgbClr val="FF0000"/>
                </a:solidFill>
                <a:latin typeface="Allegretto Script One" pitchFamily="66" charset="-52"/>
              </a:rPr>
              <a:t>точеная</a:t>
            </a: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Позолоченная.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Труба ладная,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  <a:t>Песня складная.</a:t>
            </a:r>
            <a:br>
              <a:rPr lang="ru-RU" sz="2400" b="1" dirty="0">
                <a:solidFill>
                  <a:srgbClr val="FF0000"/>
                </a:solidFill>
                <a:latin typeface="Allegretto Script One" pitchFamily="66" charset="-52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***</a:t>
            </a:r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Родители\Desktop\фольклор\_1_20130819_1902254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5952" y="980728"/>
            <a:ext cx="43704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39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429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User</cp:lastModifiedBy>
  <cp:revision>40</cp:revision>
  <dcterms:created xsi:type="dcterms:W3CDTF">2016-03-25T11:41:32Z</dcterms:created>
  <dcterms:modified xsi:type="dcterms:W3CDTF">2022-01-31T07:48:14Z</dcterms:modified>
</cp:coreProperties>
</file>