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0" r:id="rId3"/>
    <p:sldId id="285" r:id="rId4"/>
    <p:sldId id="292" r:id="rId5"/>
    <p:sldId id="287" r:id="rId6"/>
    <p:sldId id="288" r:id="rId7"/>
    <p:sldId id="289" r:id="rId8"/>
    <p:sldId id="290" r:id="rId9"/>
    <p:sldId id="257" r:id="rId10"/>
    <p:sldId id="261" r:id="rId11"/>
    <p:sldId id="262" r:id="rId12"/>
    <p:sldId id="263" r:id="rId13"/>
    <p:sldId id="267" r:id="rId14"/>
    <p:sldId id="268" r:id="rId15"/>
    <p:sldId id="273" r:id="rId16"/>
    <p:sldId id="274" r:id="rId17"/>
    <p:sldId id="275" r:id="rId18"/>
    <p:sldId id="278" r:id="rId19"/>
    <p:sldId id="279" r:id="rId20"/>
    <p:sldId id="29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14" y="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883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5212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3240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816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1704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01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996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937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562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52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6185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60180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9383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901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074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828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5691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0850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838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062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3147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029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90000"/>
                <a:alpha val="89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chemeClr val="accent1">
                <a:lumMod val="60000"/>
                <a:lumOff val="40000"/>
              </a:schemeClr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1D732-0771-4662-840F-E52748928D3E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CCDD-A8A2-4D78-8064-17E2F441B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516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EE2FA-888A-4475-BDF6-7B285D64C6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DA8BB-398C-454F-92BB-4E95B13AA1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720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851" y="27819"/>
            <a:ext cx="7772400" cy="1470025"/>
          </a:xfrm>
        </p:spPr>
        <p:txBody>
          <a:bodyPr/>
          <a:lstStyle/>
          <a:p>
            <a:r>
              <a:rPr lang="ru-RU" dirty="0" smtClean="0"/>
              <a:t>Знакомство дошкольников с цифрами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8352928" cy="432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968" y="630932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</a:t>
            </a:r>
            <a:r>
              <a:rPr lang="ru-RU" dirty="0" smtClean="0"/>
              <a:t>Кокшарова </a:t>
            </a:r>
            <a:r>
              <a:rPr lang="ru-RU" smtClean="0"/>
              <a:t>Марина Юрьевна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15225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928670"/>
            <a:ext cx="2857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А вот это цифра два.</a:t>
            </a:r>
            <a:br>
              <a:rPr lang="ru-RU" sz="2000" b="1" dirty="0" smtClean="0"/>
            </a:br>
            <a:r>
              <a:rPr lang="ru-RU" sz="2000" b="1" dirty="0" smtClean="0"/>
              <a:t>Полюбуйтесь, какова:</a:t>
            </a:r>
            <a:br>
              <a:rPr lang="ru-RU" sz="2000" b="1" dirty="0" smtClean="0"/>
            </a:br>
            <a:r>
              <a:rPr lang="ru-RU" sz="2000" b="1" dirty="0" smtClean="0"/>
              <a:t>Выгибает двойка шею,</a:t>
            </a:r>
            <a:br>
              <a:rPr lang="ru-RU" sz="2000" b="1" dirty="0" smtClean="0"/>
            </a:br>
            <a:r>
              <a:rPr lang="ru-RU" sz="2000" b="1" dirty="0" smtClean="0"/>
              <a:t>Волочится хвост за нею.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928670"/>
            <a:ext cx="3643338" cy="47863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2</a:t>
            </a:r>
            <a:endParaRPr lang="ru-RU" sz="30000" b="1" dirty="0"/>
          </a:p>
        </p:txBody>
      </p:sp>
      <p:pic>
        <p:nvPicPr>
          <p:cNvPr id="3074" name="Picture 2" descr="E:\Новая папка 2 смешарики\kop 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906" y="3609209"/>
            <a:ext cx="2072918" cy="188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20569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142984"/>
            <a:ext cx="3929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Тройка - третий из значков,</a:t>
            </a:r>
          </a:p>
          <a:p>
            <a:pPr algn="ctr"/>
            <a:r>
              <a:rPr lang="ru-RU" sz="2000" b="1" dirty="0" smtClean="0"/>
              <a:t>Состоит из двух крючков.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928670"/>
            <a:ext cx="3643338" cy="48577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3</a:t>
            </a:r>
            <a:endParaRPr lang="ru-RU" sz="30000" b="1" dirty="0"/>
          </a:p>
        </p:txBody>
      </p:sp>
      <p:pic>
        <p:nvPicPr>
          <p:cNvPr id="4098" name="Picture 2" descr="E:\Новая папка 2 смешарики\b 1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95826"/>
            <a:ext cx="2790100" cy="321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70691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857232"/>
            <a:ext cx="3643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За тремя идут четыре,</a:t>
            </a:r>
            <a:br>
              <a:rPr lang="ru-RU" sz="2000" b="1" dirty="0" smtClean="0"/>
            </a:br>
            <a:r>
              <a:rPr lang="ru-RU" sz="2000" b="1" dirty="0" smtClean="0"/>
              <a:t>Острый локоть оттопырив.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4876" y="857232"/>
            <a:ext cx="3857652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4</a:t>
            </a:r>
            <a:endParaRPr lang="ru-RU" sz="30000" b="1" dirty="0"/>
          </a:p>
        </p:txBody>
      </p:sp>
      <p:pic>
        <p:nvPicPr>
          <p:cNvPr id="5122" name="Picture 2" descr="E:\Новая папка 2 смешарики\k 2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984" y="3356992"/>
            <a:ext cx="1848166" cy="274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56951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928670"/>
            <a:ext cx="29289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А потом пошла плясать</a:t>
            </a:r>
            <a:br>
              <a:rPr lang="ru-RU" sz="2000" b="1" dirty="0" smtClean="0"/>
            </a:br>
            <a:r>
              <a:rPr lang="ru-RU" sz="2000" b="1" dirty="0" smtClean="0"/>
              <a:t>По бумаге цифра пять.</a:t>
            </a:r>
            <a:br>
              <a:rPr lang="ru-RU" sz="2000" b="1" dirty="0" smtClean="0"/>
            </a:br>
            <a:r>
              <a:rPr lang="ru-RU" sz="2000" b="1" dirty="0" smtClean="0"/>
              <a:t>Руку вправо протянула,</a:t>
            </a:r>
            <a:br>
              <a:rPr lang="ru-RU" sz="2000" b="1" dirty="0" smtClean="0"/>
            </a:br>
            <a:r>
              <a:rPr lang="ru-RU" sz="2000" b="1" dirty="0" smtClean="0"/>
              <a:t>Ножку круто изогнула.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857232"/>
            <a:ext cx="4000528" cy="48577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5</a:t>
            </a:r>
            <a:endParaRPr lang="ru-RU" sz="30000" b="1" dirty="0"/>
          </a:p>
        </p:txBody>
      </p:sp>
      <p:pic>
        <p:nvPicPr>
          <p:cNvPr id="6146" name="Picture 2" descr="E:\Новая папка 2 смешарики\k 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3052" y="3717032"/>
            <a:ext cx="2166780" cy="237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36473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785794"/>
            <a:ext cx="4643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Цифра шесть - дверной замочек:</a:t>
            </a:r>
            <a:br>
              <a:rPr lang="ru-RU" sz="2000" b="1" dirty="0" smtClean="0"/>
            </a:br>
            <a:r>
              <a:rPr lang="ru-RU" sz="2000" b="1" dirty="0" smtClean="0"/>
              <a:t>Сверху крюк, внизу кружочек.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785794"/>
            <a:ext cx="3857652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6</a:t>
            </a:r>
            <a:endParaRPr lang="ru-RU" sz="30000" b="1" dirty="0"/>
          </a:p>
        </p:txBody>
      </p:sp>
      <p:pic>
        <p:nvPicPr>
          <p:cNvPr id="7170" name="Picture 2" descr="E:\Новая папка 2 смешарики\kop 1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73016"/>
            <a:ext cx="2054928" cy="2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25422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928670"/>
            <a:ext cx="2857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Вот семёрка – кочерга.</a:t>
            </a:r>
            <a:br>
              <a:rPr lang="ru-RU" sz="2000" b="1" dirty="0" smtClean="0"/>
            </a:br>
            <a:r>
              <a:rPr lang="ru-RU" sz="2000" b="1" dirty="0" smtClean="0"/>
              <a:t>У неё одна нога.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928670"/>
            <a:ext cx="3929090" cy="48577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7</a:t>
            </a:r>
            <a:endParaRPr lang="ru-RU" sz="30000" b="1" dirty="0"/>
          </a:p>
        </p:txBody>
      </p:sp>
      <p:pic>
        <p:nvPicPr>
          <p:cNvPr id="8194" name="Picture 2" descr="E:\Новая папка 2 смешарики\n 1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44050"/>
            <a:ext cx="2089364" cy="229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77824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90000"/>
                <a:alpha val="89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chemeClr val="accent1">
                <a:lumMod val="60000"/>
                <a:lumOff val="40000"/>
              </a:schemeClr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1000108"/>
            <a:ext cx="2928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У восьмёрки два кольца</a:t>
            </a:r>
            <a:br>
              <a:rPr lang="ru-RU" sz="2000" b="1" dirty="0">
                <a:solidFill>
                  <a:prstClr val="black"/>
                </a:solidFill>
              </a:rPr>
            </a:br>
            <a:r>
              <a:rPr lang="ru-RU" sz="2000" b="1" dirty="0">
                <a:solidFill>
                  <a:prstClr val="black"/>
                </a:solidFill>
              </a:rPr>
              <a:t>Без начала и конца.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57686" y="1000108"/>
            <a:ext cx="4214842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>
                <a:solidFill>
                  <a:prstClr val="black"/>
                </a:solidFill>
              </a:rPr>
              <a:t>8</a:t>
            </a:r>
            <a:endParaRPr lang="ru-RU" sz="30000" b="1" dirty="0">
              <a:solidFill>
                <a:prstClr val="black"/>
              </a:solidFill>
            </a:endParaRPr>
          </a:p>
        </p:txBody>
      </p:sp>
      <p:pic>
        <p:nvPicPr>
          <p:cNvPr id="9218" name="Picture 2" descr="E:\Новая папка 2 смешарики\l 1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0230" y="3789040"/>
            <a:ext cx="2164252" cy="214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62866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000108"/>
            <a:ext cx="40005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Цифра девять иль девятка,</a:t>
            </a:r>
            <a:br>
              <a:rPr lang="ru-RU" sz="2000" b="1" dirty="0" smtClean="0"/>
            </a:br>
            <a:r>
              <a:rPr lang="ru-RU" sz="2000" b="1" dirty="0" smtClean="0"/>
              <a:t>Цирковая акробатка:</a:t>
            </a:r>
            <a:br>
              <a:rPr lang="ru-RU" sz="2000" b="1" dirty="0" smtClean="0"/>
            </a:br>
            <a:r>
              <a:rPr lang="ru-RU" sz="2000" b="1" dirty="0" smtClean="0"/>
              <a:t>Если на голову встанет,</a:t>
            </a:r>
            <a:br>
              <a:rPr lang="ru-RU" sz="2000" b="1" dirty="0" smtClean="0"/>
            </a:br>
            <a:r>
              <a:rPr lang="ru-RU" sz="2000" b="1" dirty="0" smtClean="0"/>
              <a:t>Цифрой шесть девятка станет.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928670"/>
            <a:ext cx="3929090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9</a:t>
            </a:r>
            <a:endParaRPr lang="ru-RU" sz="30000" b="1" dirty="0"/>
          </a:p>
        </p:txBody>
      </p:sp>
      <p:pic>
        <p:nvPicPr>
          <p:cNvPr id="10242" name="Picture 2" descr="E:\Новая папка 2 смешарики\n 1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6513" y="4149080"/>
            <a:ext cx="1957335" cy="223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28769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428604"/>
            <a:ext cx="42148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Сказал весёлый круглый ноль</a:t>
            </a:r>
            <a:br>
              <a:rPr lang="ru-RU" sz="2000" b="1" dirty="0" smtClean="0"/>
            </a:br>
            <a:r>
              <a:rPr lang="ru-RU" sz="2000" b="1" dirty="0" smtClean="0"/>
              <a:t>Соседке - единице:</a:t>
            </a:r>
            <a:br>
              <a:rPr lang="ru-RU" sz="2000" b="1" dirty="0" smtClean="0"/>
            </a:br>
            <a:r>
              <a:rPr lang="ru-RU" sz="2000" b="1" dirty="0" smtClean="0"/>
              <a:t>- С тобою рядышком позволь </a:t>
            </a:r>
            <a:br>
              <a:rPr lang="ru-RU" sz="2000" b="1" dirty="0" smtClean="0"/>
            </a:br>
            <a:r>
              <a:rPr lang="ru-RU" sz="2000" b="1" dirty="0" smtClean="0"/>
              <a:t>Стоять мне на странице!</a:t>
            </a:r>
            <a:br>
              <a:rPr lang="ru-RU" sz="2000" b="1" dirty="0" smtClean="0"/>
            </a:br>
            <a:r>
              <a:rPr lang="ru-RU" sz="2000" b="1" dirty="0" smtClean="0"/>
              <a:t>Она окинула его </a:t>
            </a:r>
            <a:br>
              <a:rPr lang="ru-RU" sz="2000" b="1" dirty="0" smtClean="0"/>
            </a:br>
            <a:r>
              <a:rPr lang="ru-RU" sz="2000" b="1" dirty="0" smtClean="0"/>
              <a:t>Сердитым, гордым взглядом:</a:t>
            </a:r>
            <a:br>
              <a:rPr lang="ru-RU" sz="2000" b="1" dirty="0" smtClean="0"/>
            </a:br>
            <a:r>
              <a:rPr lang="ru-RU" sz="2000" b="1" dirty="0" smtClean="0"/>
              <a:t>- Ты, ноль, не стоишь ничего.</a:t>
            </a:r>
            <a:br>
              <a:rPr lang="ru-RU" sz="2000" b="1" dirty="0" smtClean="0"/>
            </a:br>
            <a:r>
              <a:rPr lang="ru-RU" sz="2000" b="1" dirty="0" smtClean="0"/>
              <a:t>Не стой со мною рядом!</a:t>
            </a:r>
            <a:br>
              <a:rPr lang="ru-RU" sz="2000" b="1" dirty="0" smtClean="0"/>
            </a:br>
            <a:r>
              <a:rPr lang="ru-RU" sz="2000" b="1" dirty="0" smtClean="0"/>
              <a:t>Ответил ноль: - Я признаю,</a:t>
            </a:r>
            <a:br>
              <a:rPr lang="ru-RU" sz="2000" b="1" dirty="0" smtClean="0"/>
            </a:br>
            <a:r>
              <a:rPr lang="ru-RU" sz="2000" b="1" dirty="0" smtClean="0"/>
              <a:t>Что ничего не стою,</a:t>
            </a:r>
            <a:br>
              <a:rPr lang="ru-RU" sz="2000" b="1" dirty="0" smtClean="0"/>
            </a:br>
            <a:r>
              <a:rPr lang="ru-RU" sz="2000" b="1" dirty="0" smtClean="0"/>
              <a:t>Но можешь стать ты десятью,</a:t>
            </a:r>
            <a:br>
              <a:rPr lang="ru-RU" sz="2000" b="1" dirty="0" smtClean="0"/>
            </a:br>
            <a:r>
              <a:rPr lang="ru-RU" sz="2000" b="1" dirty="0" smtClean="0"/>
              <a:t>Коль буду я с тобою.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3504" y="928670"/>
            <a:ext cx="3435556" cy="39395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5000" b="1" dirty="0" smtClean="0"/>
              <a:t>10</a:t>
            </a:r>
            <a:endParaRPr lang="ru-RU" sz="25000" b="1" dirty="0"/>
          </a:p>
        </p:txBody>
      </p:sp>
      <p:pic>
        <p:nvPicPr>
          <p:cNvPr id="11266" name="Picture 2" descr="E:\Новая папка 2 смешарики\kar 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95443"/>
            <a:ext cx="1861093" cy="154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52871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686300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1952"/>
            <a:ext cx="9144000" cy="616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065009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3024386"/>
          </a:xfrm>
        </p:spPr>
        <p:txBody>
          <a:bodyPr/>
          <a:lstStyle/>
          <a:p>
            <a:r>
              <a:rPr lang="ru-RU" dirty="0" smtClean="0"/>
              <a:t>Цифра – это лишь символ, знак числа и в этом её главная роль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9513" y="3137644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39029"/>
            <a:ext cx="9036496" cy="460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40236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Запомните,</a:t>
            </a:r>
            <a:br>
              <a:rPr lang="ru-RU" smtClean="0"/>
            </a:br>
            <a:r>
              <a:rPr lang="ru-RU" smtClean="0"/>
              <a:t>что цифры - понятия </a:t>
            </a:r>
            <a:r>
              <a:rPr lang="ru-RU" dirty="0" smtClean="0"/>
              <a:t>вторичное, на формирование процесса отсчёта умение различать цифры не влияет: считают предметы , а не цифры.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511026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69375"/>
            <a:ext cx="536451" cy="13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172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2241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Упражнение 1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Shady\Documents\95168939_large_cifryichisla5_6_Page_03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80727"/>
            <a:ext cx="9143999" cy="66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0055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5278"/>
            <a:ext cx="7772400" cy="1470025"/>
          </a:xfrm>
        </p:spPr>
        <p:txBody>
          <a:bodyPr/>
          <a:lstStyle/>
          <a:p>
            <a:r>
              <a:rPr lang="ru-RU" dirty="0" smtClean="0"/>
              <a:t>Упражнение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69048" cy="58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044486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811" y="-99392"/>
            <a:ext cx="7772400" cy="2090118"/>
          </a:xfrm>
        </p:spPr>
        <p:txBody>
          <a:bodyPr/>
          <a:lstStyle/>
          <a:p>
            <a:r>
              <a:rPr lang="ru-RU" dirty="0" smtClean="0"/>
              <a:t>Упражнение 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52152"/>
            <a:ext cx="7560840" cy="550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21622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3" y="1484784"/>
            <a:ext cx="6912768" cy="537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059392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785794"/>
            <a:ext cx="4572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Цифра вроде буквы О -</a:t>
            </a:r>
            <a:br>
              <a:rPr lang="ru-RU" sz="2000" b="1" dirty="0" smtClean="0"/>
            </a:br>
            <a:r>
              <a:rPr lang="ru-RU" sz="2000" b="1" dirty="0" smtClean="0"/>
              <a:t>Это ноль, иль ничего.</a:t>
            </a:r>
            <a:br>
              <a:rPr lang="ru-RU" sz="2000" b="1" dirty="0" smtClean="0"/>
            </a:br>
            <a:r>
              <a:rPr lang="ru-RU" sz="2000" b="1" dirty="0" smtClean="0"/>
              <a:t>Круглый ноль, такой хорошенький,</a:t>
            </a:r>
            <a:br>
              <a:rPr lang="ru-RU" sz="2000" b="1" dirty="0" smtClean="0"/>
            </a:br>
            <a:r>
              <a:rPr lang="ru-RU" sz="2000" b="1" dirty="0" smtClean="0"/>
              <a:t>Но не значит ничегошеньки.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72066" y="1340768"/>
            <a:ext cx="3172342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/>
              <a:t>0</a:t>
            </a:r>
            <a:endParaRPr lang="ru-RU" sz="30000" b="1" dirty="0"/>
          </a:p>
        </p:txBody>
      </p:sp>
      <p:pic>
        <p:nvPicPr>
          <p:cNvPr id="1026" name="Picture 2" descr="E:\Новая папка 2 смешарики\kop 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022" y="3429000"/>
            <a:ext cx="2255229" cy="241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80229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928670"/>
            <a:ext cx="37861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Вот один иль единица,</a:t>
            </a:r>
            <a:br>
              <a:rPr lang="ru-RU" sz="2000" b="1" dirty="0" smtClean="0"/>
            </a:br>
            <a:r>
              <a:rPr lang="ru-RU" sz="2000" b="1" dirty="0" smtClean="0"/>
              <a:t>Очень тонкая, как спица.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1000108"/>
            <a:ext cx="3214710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>
                <a:latin typeface="Arial Narrow" pitchFamily="34" charset="0"/>
              </a:rPr>
              <a:t>1</a:t>
            </a:r>
            <a:endParaRPr lang="ru-RU" sz="30000" b="1" dirty="0">
              <a:latin typeface="Arial Narrow" pitchFamily="34" charset="0"/>
            </a:endParaRPr>
          </a:p>
        </p:txBody>
      </p:sp>
      <p:pic>
        <p:nvPicPr>
          <p:cNvPr id="2050" name="Picture 2" descr="E:\Новая папка 2 смешарики\kop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602" y="3861048"/>
            <a:ext cx="2495474" cy="21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98002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103</Words>
  <Application>Microsoft Office PowerPoint</Application>
  <PresentationFormat>Экран (4:3)</PresentationFormat>
  <Paragraphs>31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1_Тема Office</vt:lpstr>
      <vt:lpstr>Знакомство дошкольников с цифрами</vt:lpstr>
      <vt:lpstr>Цифра – это лишь символ, знак числа и в этом её главная роль</vt:lpstr>
      <vt:lpstr>Запомните, что цифры - понятия вторичное, на формирование процесса отсчёта умение различать цифры не влияет: считают предметы , а не цифры.</vt:lpstr>
      <vt:lpstr>Упражнение 1 </vt:lpstr>
      <vt:lpstr>Упражнение 2</vt:lpstr>
      <vt:lpstr>Упражнение 3</vt:lpstr>
      <vt:lpstr>Упражнение 4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28</cp:revision>
  <dcterms:created xsi:type="dcterms:W3CDTF">2012-01-06T19:28:16Z</dcterms:created>
  <dcterms:modified xsi:type="dcterms:W3CDTF">2021-11-30T03:55:57Z</dcterms:modified>
</cp:coreProperties>
</file>